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2.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3.jpeg" ContentType="image/jpeg"/>
  <Override PartName="/ppt/media/image4.jpe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5.jpeg" ContentType="image/jpeg"/>
  <Override PartName="/ppt/notesSlides/notesSlide9.xml" ContentType="application/vnd.openxmlformats-officedocument.presentationml.notesSlide+xml"/>
  <Override PartName="/ppt/media/image6.jpeg" ContentType="image/jpeg"/>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media/image7.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Relationships xmlns="http://schemas.openxmlformats.org/package/2006/relationships"><Relationship Id="rId1" Type="http://schemas.openxmlformats.org/officeDocument/2006/relationships/package" Target="../embeddings/Microsoft_Excel_Sheet2.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title>
      <c:tx>
        <c:rich>
          <a:bodyPr rot="0"/>
          <a:lstStyle/>
          <a:p>
            <a:pPr>
              <a:defRPr b="1" i="0" strike="noStrike" sz="3600" u="none">
                <a:solidFill>
                  <a:srgbClr val="000000"/>
                </a:solidFill>
                <a:latin typeface="Helvetica"/>
              </a:defRPr>
            </a:pPr>
            <a:r>
              <a:rPr b="1" i="0" strike="noStrike" sz="3600" u="none">
                <a:solidFill>
                  <a:srgbClr val="000000"/>
                </a:solidFill>
                <a:latin typeface="Helvetica"/>
              </a:rPr>
              <a:t>The ‘Agile’ Problem</a:t>
            </a:r>
          </a:p>
        </c:rich>
      </c:tx>
      <c:layout>
        <c:manualLayout>
          <c:xMode val="edge"/>
          <c:yMode val="edge"/>
          <c:x val="0.300643"/>
          <c:y val="0"/>
          <c:w val="0.182002"/>
          <c:h val="0.0861843"/>
        </c:manualLayout>
      </c:layout>
      <c:overlay val="1"/>
      <c:spPr>
        <a:noFill/>
        <a:effectLst/>
      </c:spPr>
    </c:title>
    <c:autoTitleDeleted val="1"/>
    <c:plotArea>
      <c:layout>
        <c:manualLayout>
          <c:layoutTarget val="inner"/>
          <c:xMode val="edge"/>
          <c:yMode val="edge"/>
          <c:x val="0.0105608"/>
          <c:y val="0.0861843"/>
          <c:w val="0.770778"/>
          <c:h val="0.830242"/>
        </c:manualLayout>
      </c:layout>
      <c:lineChart>
        <c:grouping val="standard"/>
        <c:varyColors val="0"/>
        <c:ser>
          <c:idx val="0"/>
          <c:order val="0"/>
          <c:tx>
            <c:strRef>
              <c:f>Sheet1!$A$2</c:f>
              <c:strCache>
                <c:ptCount val="1"/>
                <c:pt idx="0">
                  <c:v>Dev Effort</c:v>
                </c:pt>
              </c:strCache>
            </c:strRef>
          </c:tx>
          <c:spPr>
            <a:solidFill>
              <a:srgbClr val="FFFFFF"/>
            </a:solidFill>
            <a:ln w="76200" cap="flat">
              <a:solidFill>
                <a:schemeClr val="accent1">
                  <a:satOff val="-3355"/>
                  <a:lumOff val="26614"/>
                </a:schemeClr>
              </a:solidFill>
              <a:prstDash val="solid"/>
              <a:miter lim="400000"/>
            </a:ln>
            <a:effectLst/>
          </c:spPr>
          <c:marker>
            <c:symbol val="none"/>
            <c:size val="6"/>
            <c:spPr>
              <a:solidFill>
                <a:srgbClr val="FFFFFF"/>
              </a:solidFill>
              <a:ln w="76200" cap="flat">
                <a:solidFill>
                  <a:schemeClr val="accent1">
                    <a:satOff val="-3355"/>
                    <a:lumOff val="26614"/>
                  </a:schemeClr>
                </a:solidFill>
                <a:prstDash val="solid"/>
                <a:miter lim="400000"/>
              </a:ln>
              <a:effectLst/>
            </c:spPr>
          </c:marker>
          <c:dLbls>
            <c:numFmt formatCode="#,##0" sourceLinked="0"/>
            <c:txPr>
              <a:bodyPr/>
              <a:lstStyle/>
              <a:p>
                <a:pPr>
                  <a:defRPr b="0" i="0" strike="noStrike" sz="3600" u="none">
                    <a:solidFill>
                      <a:srgbClr val="000000"/>
                    </a:solidFill>
                    <a:latin typeface="Helvetica Light"/>
                  </a:defRPr>
                </a:pPr>
              </a:p>
            </c:txPr>
            <c:dLblPos val="b"/>
            <c:showLegendKey val="0"/>
            <c:showVal val="0"/>
            <c:showCatName val="0"/>
            <c:showSerName val="0"/>
            <c:showPercent val="0"/>
            <c:showBubbleSize val="0"/>
            <c:showLeaderLines val="0"/>
          </c:dLbls>
          <c:cat>
            <c:strRef>
              <c:f>Sheet1!$B$1:$M$1</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Sheet1!$B$2:$M$2</c:f>
              <c:numCache>
                <c:ptCount val="12"/>
                <c:pt idx="0">
                  <c:v>10.000000</c:v>
                </c:pt>
                <c:pt idx="1">
                  <c:v>10.000000</c:v>
                </c:pt>
                <c:pt idx="2">
                  <c:v>10.000000</c:v>
                </c:pt>
                <c:pt idx="3">
                  <c:v>10.000000</c:v>
                </c:pt>
                <c:pt idx="4">
                  <c:v>10.000000</c:v>
                </c:pt>
                <c:pt idx="5">
                  <c:v>10.000000</c:v>
                </c:pt>
                <c:pt idx="6">
                  <c:v>10.000000</c:v>
                </c:pt>
                <c:pt idx="7">
                  <c:v>10.000000</c:v>
                </c:pt>
                <c:pt idx="8">
                  <c:v>10.000000</c:v>
                </c:pt>
                <c:pt idx="9">
                  <c:v>10.000000</c:v>
                </c:pt>
                <c:pt idx="10">
                  <c:v>10.000000</c:v>
                </c:pt>
                <c:pt idx="11">
                  <c:v>10.000000</c:v>
                </c:pt>
              </c:numCache>
            </c:numRef>
          </c:val>
          <c:smooth val="1"/>
        </c:ser>
        <c:ser>
          <c:idx val="1"/>
          <c:order val="1"/>
          <c:tx>
            <c:strRef>
              <c:f>Sheet1!$A$3</c:f>
              <c:strCache>
                <c:ptCount val="1"/>
                <c:pt idx="0">
                  <c:v>Amount of Code</c:v>
                </c:pt>
              </c:strCache>
            </c:strRef>
          </c:tx>
          <c:spPr>
            <a:solidFill>
              <a:srgbClr val="FFFFFF"/>
            </a:solidFill>
            <a:ln w="76200" cap="flat">
              <a:solidFill>
                <a:schemeClr val="accent2">
                  <a:hueOff val="-2473792"/>
                  <a:satOff val="-50209"/>
                  <a:lumOff val="23543"/>
                </a:schemeClr>
              </a:solidFill>
              <a:prstDash val="solid"/>
              <a:miter lim="400000"/>
            </a:ln>
            <a:effectLst/>
          </c:spPr>
          <c:marker>
            <c:symbol val="none"/>
            <c:size val="6"/>
            <c:spPr>
              <a:solidFill>
                <a:srgbClr val="FFFFFF"/>
              </a:solidFill>
              <a:ln w="76200" cap="flat">
                <a:solidFill>
                  <a:schemeClr val="accent2">
                    <a:hueOff val="-2473792"/>
                    <a:satOff val="-50209"/>
                    <a:lumOff val="23543"/>
                  </a:schemeClr>
                </a:solidFill>
                <a:prstDash val="solid"/>
                <a:miter lim="400000"/>
              </a:ln>
              <a:effectLst/>
            </c:spPr>
          </c:marker>
          <c:dLbls>
            <c:numFmt formatCode="#,##0" sourceLinked="0"/>
            <c:txPr>
              <a:bodyPr/>
              <a:lstStyle/>
              <a:p>
                <a:pPr>
                  <a:defRPr b="0" i="0" strike="noStrike" sz="3600" u="none">
                    <a:solidFill>
                      <a:srgbClr val="000000"/>
                    </a:solidFill>
                    <a:latin typeface="Helvetica Light"/>
                  </a:defRPr>
                </a:pPr>
              </a:p>
            </c:txPr>
            <c:dLblPos val="b"/>
            <c:showLegendKey val="0"/>
            <c:showVal val="0"/>
            <c:showCatName val="0"/>
            <c:showSerName val="0"/>
            <c:showPercent val="0"/>
            <c:showBubbleSize val="0"/>
            <c:showLeaderLines val="0"/>
          </c:dLbls>
          <c:cat>
            <c:strRef>
              <c:f>Sheet1!$B$1:$M$1</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Sheet1!$B$3:$M$3</c:f>
              <c:numCache>
                <c:ptCount val="12"/>
                <c:pt idx="0">
                  <c:v>0.000000</c:v>
                </c:pt>
                <c:pt idx="1">
                  <c:v>5.000000</c:v>
                </c:pt>
                <c:pt idx="2">
                  <c:v>10.000000</c:v>
                </c:pt>
                <c:pt idx="3">
                  <c:v>15.000000</c:v>
                </c:pt>
                <c:pt idx="4">
                  <c:v>20.000000</c:v>
                </c:pt>
                <c:pt idx="5">
                  <c:v>25.000000</c:v>
                </c:pt>
                <c:pt idx="6">
                  <c:v>30.000000</c:v>
                </c:pt>
                <c:pt idx="7">
                  <c:v>35.000000</c:v>
                </c:pt>
                <c:pt idx="8">
                  <c:v>40.000000</c:v>
                </c:pt>
                <c:pt idx="9">
                  <c:v>45.000000</c:v>
                </c:pt>
                <c:pt idx="10">
                  <c:v>50.000000</c:v>
                </c:pt>
                <c:pt idx="11">
                  <c:v>55.000000</c:v>
                </c:pt>
              </c:numCache>
            </c:numRef>
          </c:val>
          <c:smooth val="1"/>
        </c:ser>
        <c:marker val="1"/>
        <c:axId val="2094734552"/>
        <c:axId val="2094734553"/>
      </c:lineChart>
      <c:catAx>
        <c:axId val="2094734552"/>
        <c:scaling>
          <c:orientation val="minMax"/>
        </c:scaling>
        <c:delete val="0"/>
        <c:axPos val="b"/>
        <c:title>
          <c:tx>
            <c:rich>
              <a:bodyPr rot="0"/>
              <a:lstStyle/>
              <a:p>
                <a:pPr>
                  <a:defRPr b="0" i="0" strike="noStrike" sz="2800" u="none">
                    <a:solidFill>
                      <a:srgbClr val="000000"/>
                    </a:solidFill>
                    <a:latin typeface="Helvetica Light"/>
                  </a:defRPr>
                </a:pPr>
                <a:r>
                  <a:rPr b="0" i="0" strike="noStrike" sz="2800" u="none">
                    <a:solidFill>
                      <a:srgbClr val="000000"/>
                    </a:solidFill>
                    <a:latin typeface="Helvetica Light"/>
                  </a:rPr>
                  <a:t>Time</a:t>
                </a:r>
              </a:p>
            </c:rich>
          </c:tx>
          <c:layout/>
          <c:overlay val="1"/>
        </c:title>
        <c:numFmt formatCode="General" sourceLinked="0"/>
        <c:majorTickMark val="none"/>
        <c:minorTickMark val="none"/>
        <c:tickLblPos val="none"/>
        <c:spPr>
          <a:ln w="12700" cap="flat">
            <a:solidFill>
              <a:srgbClr val="000000"/>
            </a:solidFill>
            <a:prstDash val="solid"/>
            <a:miter lim="400000"/>
          </a:ln>
        </c:spPr>
        <c:txPr>
          <a:bodyPr rot="0"/>
          <a:lstStyle/>
          <a:p>
            <a:pPr>
              <a:defRPr b="0" i="0" strike="noStrike" sz="2800" u="none">
                <a:solidFill>
                  <a:srgbClr val="000000"/>
                </a:solidFill>
                <a:latin typeface="Helvetica Light"/>
              </a:defRPr>
            </a:pPr>
          </a:p>
        </c:txPr>
        <c:crossAx val="2094734553"/>
        <c:crosses val="autoZero"/>
        <c:auto val="1"/>
        <c:lblAlgn val="ctr"/>
        <c:noMultiLvlLbl val="1"/>
      </c:catAx>
      <c:valAx>
        <c:axId val="2094734553"/>
        <c:scaling>
          <c:orientation val="minMax"/>
        </c:scaling>
        <c:delete val="0"/>
        <c:axPos val="l"/>
        <c:majorGridlines>
          <c:spPr>
            <a:ln w="12700" cap="flat">
              <a:solidFill>
                <a:srgbClr val="929292"/>
              </a:solidFill>
              <a:custDash>
                <a:ds d="200000" sp="200000"/>
              </a:custDash>
              <a:miter lim="400000"/>
            </a:ln>
          </c:spPr>
        </c:majorGridlines>
        <c:numFmt formatCode="General" sourceLinked="0"/>
        <c:majorTickMark val="none"/>
        <c:minorTickMark val="none"/>
        <c:tickLblPos val="none"/>
        <c:spPr>
          <a:ln w="12700" cap="flat">
            <a:solidFill>
              <a:srgbClr val="000000"/>
            </a:solidFill>
            <a:prstDash val="solid"/>
            <a:miter lim="400000"/>
          </a:ln>
        </c:spPr>
        <c:txPr>
          <a:bodyPr rot="0"/>
          <a:lstStyle/>
          <a:p>
            <a:pPr>
              <a:defRPr b="0" i="0" strike="noStrike" sz="2800" u="none">
                <a:solidFill>
                  <a:srgbClr val="000000"/>
                </a:solidFill>
                <a:latin typeface="Helvetica Light"/>
              </a:defRPr>
            </a:pPr>
          </a:p>
        </c:txPr>
        <c:crossAx val="2094734552"/>
        <c:crosses val="autoZero"/>
        <c:crossBetween val="midCat"/>
        <c:majorUnit val="15"/>
        <c:minorUnit val="7.5"/>
      </c:valAx>
      <c:spPr>
        <a:noFill/>
        <a:ln w="12700" cap="flat">
          <a:noFill/>
          <a:miter lim="400000"/>
        </a:ln>
        <a:effectLst/>
      </c:spPr>
    </c:plotArea>
    <c:legend>
      <c:legendPos val="r"/>
      <c:layout>
        <c:manualLayout>
          <c:xMode val="edge"/>
          <c:yMode val="edge"/>
          <c:x val="0.769756"/>
          <c:y val="0.886844"/>
          <c:w val="0.230244"/>
          <c:h val="0.105588"/>
        </c:manualLayout>
      </c:layout>
      <c:overlay val="1"/>
      <c:spPr>
        <a:noFill/>
        <a:ln w="12700" cap="flat">
          <a:noFill/>
          <a:miter lim="400000"/>
        </a:ln>
        <a:effectLst/>
      </c:spPr>
      <c:txPr>
        <a:bodyPr rot="0"/>
        <a:lstStyle/>
        <a:p>
          <a:pPr>
            <a:defRPr b="0" i="0" strike="noStrike" sz="3000" u="none">
              <a:solidFill>
                <a:srgbClr val="000000"/>
              </a:solidFill>
              <a:latin typeface="Helvetica Light"/>
            </a:defRPr>
          </a:pPr>
        </a:p>
      </c:txPr>
    </c:legend>
    <c:plotVisOnly val="1"/>
    <c:dispBlanksAs val="gap"/>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1"/>
  <c:roundedCorners val="0"/>
  <c:chart>
    <c:title>
      <c:tx>
        <c:rich>
          <a:bodyPr rot="0"/>
          <a:lstStyle/>
          <a:p>
            <a:pPr>
              <a:defRPr b="1" i="0" strike="noStrike" sz="3600" u="none">
                <a:solidFill>
                  <a:srgbClr val="000000"/>
                </a:solidFill>
                <a:latin typeface="Helvetica"/>
              </a:defRPr>
            </a:pPr>
            <a:r>
              <a:rPr b="1" i="0" strike="noStrike" sz="3600" u="none">
                <a:solidFill>
                  <a:srgbClr val="000000"/>
                </a:solidFill>
                <a:latin typeface="Helvetica"/>
              </a:rPr>
              <a:t>The ‘Agile’ Problem</a:t>
            </a:r>
          </a:p>
        </c:rich>
      </c:tx>
      <c:layout>
        <c:manualLayout>
          <c:xMode val="edge"/>
          <c:yMode val="edge"/>
          <c:x val="0.300643"/>
          <c:y val="0"/>
          <c:w val="0.182002"/>
          <c:h val="0.0849964"/>
        </c:manualLayout>
      </c:layout>
      <c:overlay val="1"/>
      <c:spPr>
        <a:noFill/>
        <a:effectLst/>
      </c:spPr>
    </c:title>
    <c:autoTitleDeleted val="1"/>
    <c:plotArea>
      <c:layout>
        <c:manualLayout>
          <c:layoutTarget val="inner"/>
          <c:xMode val="edge"/>
          <c:yMode val="edge"/>
          <c:x val="0.0105608"/>
          <c:y val="0.0849964"/>
          <c:w val="0.770778"/>
          <c:h val="0.818625"/>
        </c:manualLayout>
      </c:layout>
      <c:lineChart>
        <c:grouping val="standard"/>
        <c:varyColors val="0"/>
        <c:ser>
          <c:idx val="0"/>
          <c:order val="0"/>
          <c:tx>
            <c:strRef>
              <c:f>Sheet1!$A$2</c:f>
              <c:strCache>
                <c:ptCount val="1"/>
                <c:pt idx="0">
                  <c:v>Dev Effort</c:v>
                </c:pt>
              </c:strCache>
            </c:strRef>
          </c:tx>
          <c:spPr>
            <a:solidFill>
              <a:srgbClr val="FFFFFF"/>
            </a:solidFill>
            <a:ln w="76200" cap="flat">
              <a:solidFill>
                <a:schemeClr val="accent1">
                  <a:satOff val="-3355"/>
                  <a:lumOff val="26614"/>
                </a:schemeClr>
              </a:solidFill>
              <a:prstDash val="solid"/>
              <a:miter lim="400000"/>
            </a:ln>
            <a:effectLst/>
          </c:spPr>
          <c:marker>
            <c:symbol val="none"/>
            <c:size val="6"/>
            <c:spPr>
              <a:solidFill>
                <a:srgbClr val="FFFFFF"/>
              </a:solidFill>
              <a:ln w="76200" cap="flat">
                <a:solidFill>
                  <a:schemeClr val="accent1">
                    <a:satOff val="-3355"/>
                    <a:lumOff val="26614"/>
                  </a:schemeClr>
                </a:solidFill>
                <a:prstDash val="solid"/>
                <a:miter lim="400000"/>
              </a:ln>
              <a:effectLst/>
            </c:spPr>
          </c:marker>
          <c:dLbls>
            <c:numFmt formatCode="#,##0" sourceLinked="0"/>
            <c:txPr>
              <a:bodyPr/>
              <a:lstStyle/>
              <a:p>
                <a:pPr>
                  <a:defRPr b="0" i="0" strike="noStrike" sz="3600" u="none">
                    <a:solidFill>
                      <a:srgbClr val="000000"/>
                    </a:solidFill>
                    <a:latin typeface="Helvetica Light"/>
                  </a:defRPr>
                </a:pPr>
              </a:p>
            </c:txPr>
            <c:dLblPos val="b"/>
            <c:showLegendKey val="0"/>
            <c:showVal val="0"/>
            <c:showCatName val="0"/>
            <c:showSerName val="0"/>
            <c:showPercent val="0"/>
            <c:showBubbleSize val="0"/>
            <c:showLeaderLines val="0"/>
          </c:dLbls>
          <c:cat>
            <c:strRef>
              <c:f>Sheet1!$B$1:$M$1</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Sheet1!$B$2:$M$2</c:f>
              <c:numCache>
                <c:ptCount val="12"/>
                <c:pt idx="0">
                  <c:v>10.000000</c:v>
                </c:pt>
                <c:pt idx="1">
                  <c:v>10.000000</c:v>
                </c:pt>
                <c:pt idx="2">
                  <c:v>10.000000</c:v>
                </c:pt>
                <c:pt idx="3">
                  <c:v>10.000000</c:v>
                </c:pt>
                <c:pt idx="4">
                  <c:v>10.000000</c:v>
                </c:pt>
                <c:pt idx="5">
                  <c:v>10.000000</c:v>
                </c:pt>
                <c:pt idx="6">
                  <c:v>10.000000</c:v>
                </c:pt>
                <c:pt idx="7">
                  <c:v>10.000000</c:v>
                </c:pt>
                <c:pt idx="8">
                  <c:v>10.000000</c:v>
                </c:pt>
                <c:pt idx="9">
                  <c:v>10.000000</c:v>
                </c:pt>
                <c:pt idx="10">
                  <c:v>10.000000</c:v>
                </c:pt>
                <c:pt idx="11">
                  <c:v>10.000000</c:v>
                </c:pt>
              </c:numCache>
            </c:numRef>
          </c:val>
          <c:smooth val="1"/>
        </c:ser>
        <c:ser>
          <c:idx val="1"/>
          <c:order val="1"/>
          <c:tx>
            <c:strRef>
              <c:f>Sheet1!$A$3</c:f>
              <c:strCache>
                <c:ptCount val="1"/>
                <c:pt idx="0">
                  <c:v>Amount of Code</c:v>
                </c:pt>
              </c:strCache>
            </c:strRef>
          </c:tx>
          <c:spPr>
            <a:solidFill>
              <a:srgbClr val="FFFFFF"/>
            </a:solidFill>
            <a:ln w="76200" cap="flat">
              <a:solidFill>
                <a:schemeClr val="accent2">
                  <a:hueOff val="-2473792"/>
                  <a:satOff val="-50209"/>
                  <a:lumOff val="23543"/>
                </a:schemeClr>
              </a:solidFill>
              <a:prstDash val="solid"/>
              <a:miter lim="400000"/>
            </a:ln>
            <a:effectLst/>
          </c:spPr>
          <c:marker>
            <c:symbol val="none"/>
            <c:size val="6"/>
            <c:spPr>
              <a:solidFill>
                <a:srgbClr val="FFFFFF"/>
              </a:solidFill>
              <a:ln w="76200" cap="flat">
                <a:solidFill>
                  <a:schemeClr val="accent2">
                    <a:hueOff val="-2473792"/>
                    <a:satOff val="-50209"/>
                    <a:lumOff val="23543"/>
                  </a:schemeClr>
                </a:solidFill>
                <a:prstDash val="solid"/>
                <a:miter lim="400000"/>
              </a:ln>
              <a:effectLst/>
            </c:spPr>
          </c:marker>
          <c:dLbls>
            <c:numFmt formatCode="#,##0" sourceLinked="0"/>
            <c:txPr>
              <a:bodyPr/>
              <a:lstStyle/>
              <a:p>
                <a:pPr>
                  <a:defRPr b="0" i="0" strike="noStrike" sz="3600" u="none">
                    <a:solidFill>
                      <a:srgbClr val="000000"/>
                    </a:solidFill>
                    <a:latin typeface="Helvetica Light"/>
                  </a:defRPr>
                </a:pPr>
              </a:p>
            </c:txPr>
            <c:dLblPos val="b"/>
            <c:showLegendKey val="0"/>
            <c:showVal val="0"/>
            <c:showCatName val="0"/>
            <c:showSerName val="0"/>
            <c:showPercent val="0"/>
            <c:showBubbleSize val="0"/>
            <c:showLeaderLines val="0"/>
          </c:dLbls>
          <c:cat>
            <c:strRef>
              <c:f>Sheet1!$B$1:$M$1</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Sheet1!$B$3:$M$3</c:f>
              <c:numCache>
                <c:ptCount val="12"/>
                <c:pt idx="0">
                  <c:v>0.000000</c:v>
                </c:pt>
                <c:pt idx="1">
                  <c:v>5.000000</c:v>
                </c:pt>
                <c:pt idx="2">
                  <c:v>10.000000</c:v>
                </c:pt>
                <c:pt idx="3">
                  <c:v>15.000000</c:v>
                </c:pt>
                <c:pt idx="4">
                  <c:v>20.000000</c:v>
                </c:pt>
                <c:pt idx="5">
                  <c:v>25.000000</c:v>
                </c:pt>
                <c:pt idx="6">
                  <c:v>30.000000</c:v>
                </c:pt>
                <c:pt idx="7">
                  <c:v>35.000000</c:v>
                </c:pt>
                <c:pt idx="8">
                  <c:v>40.000000</c:v>
                </c:pt>
                <c:pt idx="9">
                  <c:v>45.000000</c:v>
                </c:pt>
                <c:pt idx="10">
                  <c:v>50.000000</c:v>
                </c:pt>
                <c:pt idx="11">
                  <c:v>55.000000</c:v>
                </c:pt>
              </c:numCache>
            </c:numRef>
          </c:val>
          <c:smooth val="1"/>
        </c:ser>
        <c:ser>
          <c:idx val="2"/>
          <c:order val="2"/>
          <c:tx>
            <c:strRef>
              <c:f>Sheet1!$A$4</c:f>
              <c:strCache>
                <c:ptCount val="1"/>
                <c:pt idx="0">
                  <c:v>Testing Effort</c:v>
                </c:pt>
              </c:strCache>
            </c:strRef>
          </c:tx>
          <c:spPr>
            <a:solidFill>
              <a:srgbClr val="FFFFFF"/>
            </a:solidFill>
            <a:ln w="76200" cap="flat">
              <a:solidFill>
                <a:srgbClr val="FF0000"/>
              </a:solidFill>
              <a:prstDash val="solid"/>
              <a:miter lim="400000"/>
            </a:ln>
            <a:effectLst/>
          </c:spPr>
          <c:marker>
            <c:symbol val="none"/>
            <c:size val="6"/>
            <c:spPr>
              <a:solidFill>
                <a:srgbClr val="FFFFFF"/>
              </a:solidFill>
              <a:ln w="76200" cap="flat">
                <a:solidFill>
                  <a:schemeClr val="accent3">
                    <a:hueOff val="136526"/>
                    <a:satOff val="23858"/>
                    <a:lumOff val="7773"/>
                  </a:schemeClr>
                </a:solidFill>
                <a:prstDash val="solid"/>
                <a:miter lim="400000"/>
              </a:ln>
              <a:effectLst/>
            </c:spPr>
          </c:marker>
          <c:dLbls>
            <c:numFmt formatCode="#,##0" sourceLinked="0"/>
            <c:txPr>
              <a:bodyPr/>
              <a:lstStyle/>
              <a:p>
                <a:pPr>
                  <a:defRPr b="0" i="0" strike="noStrike" sz="3600" u="none">
                    <a:solidFill>
                      <a:srgbClr val="000000"/>
                    </a:solidFill>
                    <a:latin typeface="Helvetica Light"/>
                  </a:defRPr>
                </a:pPr>
              </a:p>
            </c:txPr>
            <c:dLblPos val="b"/>
            <c:showLegendKey val="0"/>
            <c:showVal val="0"/>
            <c:showCatName val="0"/>
            <c:showSerName val="0"/>
            <c:showPercent val="0"/>
            <c:showBubbleSize val="0"/>
            <c:showLeaderLines val="0"/>
          </c:dLbls>
          <c:cat>
            <c:strRef>
              <c:f>Sheet1!$B$1:$M$1</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Sheet1!$B$4:$M$4</c:f>
              <c:numCache>
                <c:ptCount val="12"/>
                <c:pt idx="0">
                  <c:v>0.000000</c:v>
                </c:pt>
                <c:pt idx="1">
                  <c:v>5.000000</c:v>
                </c:pt>
                <c:pt idx="2">
                  <c:v>5.000000</c:v>
                </c:pt>
                <c:pt idx="3">
                  <c:v>10.000000</c:v>
                </c:pt>
                <c:pt idx="4">
                  <c:v>15.000000</c:v>
                </c:pt>
                <c:pt idx="5">
                  <c:v>25.000000</c:v>
                </c:pt>
                <c:pt idx="6">
                  <c:v>40.000000</c:v>
                </c:pt>
                <c:pt idx="7">
                  <c:v>65.000000</c:v>
                </c:pt>
                <c:pt idx="8">
                  <c:v>105.000000</c:v>
                </c:pt>
                <c:pt idx="9">
                  <c:v>170.000000</c:v>
                </c:pt>
                <c:pt idx="10">
                  <c:v>280.000000</c:v>
                </c:pt>
                <c:pt idx="11">
                  <c:v>450.000000</c:v>
                </c:pt>
              </c:numCache>
            </c:numRef>
          </c:val>
          <c:smooth val="1"/>
        </c:ser>
        <c:marker val="1"/>
        <c:axId val="2094734552"/>
        <c:axId val="2094734553"/>
      </c:lineChart>
      <c:catAx>
        <c:axId val="2094734552"/>
        <c:scaling>
          <c:orientation val="minMax"/>
        </c:scaling>
        <c:delete val="0"/>
        <c:axPos val="b"/>
        <c:title>
          <c:tx>
            <c:rich>
              <a:bodyPr rot="0"/>
              <a:lstStyle/>
              <a:p>
                <a:pPr>
                  <a:defRPr b="0" i="0" strike="noStrike" sz="2800" u="none">
                    <a:solidFill>
                      <a:srgbClr val="000000"/>
                    </a:solidFill>
                    <a:latin typeface="Helvetica Light"/>
                  </a:defRPr>
                </a:pPr>
                <a:r>
                  <a:rPr b="0" i="0" strike="noStrike" sz="2800" u="none">
                    <a:solidFill>
                      <a:srgbClr val="000000"/>
                    </a:solidFill>
                    <a:latin typeface="Helvetica Light"/>
                  </a:rPr>
                  <a:t>Time</a:t>
                </a:r>
              </a:p>
            </c:rich>
          </c:tx>
          <c:layout/>
          <c:overlay val="1"/>
        </c:title>
        <c:numFmt formatCode="General" sourceLinked="0"/>
        <c:majorTickMark val="none"/>
        <c:minorTickMark val="none"/>
        <c:tickLblPos val="none"/>
        <c:spPr>
          <a:ln w="12700" cap="flat">
            <a:solidFill>
              <a:srgbClr val="000000"/>
            </a:solidFill>
            <a:prstDash val="solid"/>
            <a:miter lim="400000"/>
          </a:ln>
        </c:spPr>
        <c:txPr>
          <a:bodyPr rot="0"/>
          <a:lstStyle/>
          <a:p>
            <a:pPr>
              <a:defRPr b="0" i="0" strike="noStrike" sz="2800" u="none">
                <a:solidFill>
                  <a:srgbClr val="000000"/>
                </a:solidFill>
                <a:latin typeface="Helvetica Light"/>
              </a:defRPr>
            </a:pPr>
          </a:p>
        </c:txPr>
        <c:crossAx val="2094734553"/>
        <c:crosses val="autoZero"/>
        <c:auto val="1"/>
        <c:lblAlgn val="ctr"/>
        <c:noMultiLvlLbl val="1"/>
      </c:catAx>
      <c:valAx>
        <c:axId val="2094734553"/>
        <c:scaling>
          <c:orientation val="minMax"/>
        </c:scaling>
        <c:delete val="0"/>
        <c:axPos val="l"/>
        <c:majorGridlines>
          <c:spPr>
            <a:ln w="12700" cap="flat">
              <a:solidFill>
                <a:srgbClr val="929292"/>
              </a:solidFill>
              <a:custDash>
                <a:ds d="200000" sp="200000"/>
              </a:custDash>
              <a:miter lim="400000"/>
            </a:ln>
          </c:spPr>
        </c:majorGridlines>
        <c:numFmt formatCode="General" sourceLinked="0"/>
        <c:majorTickMark val="none"/>
        <c:minorTickMark val="none"/>
        <c:tickLblPos val="none"/>
        <c:spPr>
          <a:ln w="12700" cap="flat">
            <a:solidFill>
              <a:srgbClr val="000000"/>
            </a:solidFill>
            <a:prstDash val="solid"/>
            <a:miter lim="400000"/>
          </a:ln>
        </c:spPr>
        <c:txPr>
          <a:bodyPr rot="0"/>
          <a:lstStyle/>
          <a:p>
            <a:pPr>
              <a:defRPr b="0" i="0" strike="noStrike" sz="2800" u="none">
                <a:solidFill>
                  <a:srgbClr val="000000"/>
                </a:solidFill>
                <a:latin typeface="Helvetica Light"/>
              </a:defRPr>
            </a:pPr>
          </a:p>
        </c:txPr>
        <c:crossAx val="2094734552"/>
        <c:crosses val="autoZero"/>
        <c:crossBetween val="midCat"/>
        <c:majorUnit val="125"/>
        <c:minorUnit val="62.5"/>
      </c:valAx>
      <c:spPr>
        <a:noFill/>
        <a:ln w="12700" cap="flat">
          <a:noFill/>
          <a:miter lim="400000"/>
        </a:ln>
        <a:effectLst/>
      </c:spPr>
    </c:plotArea>
    <c:legend>
      <c:legendPos val="r"/>
      <c:layout>
        <c:manualLayout>
          <c:xMode val="edge"/>
          <c:yMode val="edge"/>
          <c:x val="0.769756"/>
          <c:y val="0.874534"/>
          <c:w val="0.230244"/>
          <c:h val="0.125466"/>
        </c:manualLayout>
      </c:layout>
      <c:overlay val="1"/>
      <c:spPr>
        <a:noFill/>
        <a:ln w="12700" cap="flat">
          <a:noFill/>
          <a:miter lim="400000"/>
        </a:ln>
        <a:effectLst/>
      </c:spPr>
      <c:txPr>
        <a:bodyPr rot="0"/>
        <a:lstStyle/>
        <a:p>
          <a:pPr>
            <a:defRPr b="0" i="0" strike="noStrike" sz="3000" u="none">
              <a:solidFill>
                <a:srgbClr val="000000"/>
              </a:solidFill>
              <a:latin typeface="Helvetica Light"/>
            </a:defRPr>
          </a:pPr>
        </a:p>
      </c:txPr>
    </c:legend>
    <c:plotVisOnly val="1"/>
    <c:dispBlanksAs val="gap"/>
  </c:chart>
  <c:spPr>
    <a:noFill/>
    <a:ln>
      <a:noFill/>
    </a:ln>
    <a:effectLst/>
  </c:spPr>
  <c:externalData r:id="rId1">
    <c:autoUpdate val="0"/>
  </c:externalData>
</c:chartSpace>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tif>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 Id="rId3" Type="http://schemas.openxmlformats.org/officeDocument/2006/relationships/hyperlink" Target="http://en.wikipedia.org/wiki/Object-oriented_programming" TargetMode="External"/><Relationship Id="rId4" Type="http://schemas.openxmlformats.org/officeDocument/2006/relationships/hyperlink" Target="http://en.wikipedia.org/wiki/Granularity" TargetMode="External"/></Relationships>

</file>

<file path=ppt/notesSlides/_rels/notesSlide11.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 Id="rId3" Type="http://schemas.openxmlformats.org/officeDocument/2006/relationships/hyperlink" Target="http://en.wikipedia.org/wiki/Single_responsibility_principle" TargetMode="External"/><Relationship Id="rId4" Type="http://schemas.openxmlformats.org/officeDocument/2006/relationships/hyperlink" Target="http://en.wikipedia.org/wiki/Object_(computer_science)" TargetMode="External"/><Relationship Id="rId5" Type="http://schemas.openxmlformats.org/officeDocument/2006/relationships/hyperlink" Target="http://en.wikipedia.org/wiki/Open/closed_principle" TargetMode="External"/><Relationship Id="rId6" Type="http://schemas.openxmlformats.org/officeDocument/2006/relationships/hyperlink" Target="http://en.wikipedia.org/wiki/Liskov_substitution_principle" TargetMode="External"/><Relationship Id="rId7" Type="http://schemas.openxmlformats.org/officeDocument/2006/relationships/hyperlink" Target="http://en.wikipedia.org/wiki/Design_by_contract" TargetMode="External"/><Relationship Id="rId8" Type="http://schemas.openxmlformats.org/officeDocument/2006/relationships/hyperlink" Target="http://en.wikipedia.org/wiki/Interface_segregation_principle" TargetMode="External"/><Relationship Id="rId9" Type="http://schemas.openxmlformats.org/officeDocument/2006/relationships/hyperlink" Target="http://en.wikipedia.org/wiki/SOLID_(object-oriented_design)#cite_note-martin-design-principles-4" TargetMode="External"/><Relationship Id="rId10" Type="http://schemas.openxmlformats.org/officeDocument/2006/relationships/hyperlink" Target="http://en.wikipedia.org/wiki/Dependency_inversion_principle" TargetMode="External"/><Relationship Id="rId11" Type="http://schemas.openxmlformats.org/officeDocument/2006/relationships/hyperlink" Target="http://en.wikipedia.org/wiki/Dependency_injection" TargetMode="External"/></Relationships>

</file>

<file path=ppt/notesSlides/_rels/notesSlide12.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 Id="rId3" Type="http://schemas.openxmlformats.org/officeDocument/2006/relationships/hyperlink" Target="http://en.wikipedia.org/wiki/Single_responsibility_principle" TargetMode="External"/><Relationship Id="rId4" Type="http://schemas.openxmlformats.org/officeDocument/2006/relationships/hyperlink" Target="http://en.wikipedia.org/wiki/Object_(computer_science)" TargetMode="External"/><Relationship Id="rId5" Type="http://schemas.openxmlformats.org/officeDocument/2006/relationships/hyperlink" Target="http://en.wikipedia.org/wiki/Open/closed_principle" TargetMode="External"/><Relationship Id="rId6" Type="http://schemas.openxmlformats.org/officeDocument/2006/relationships/hyperlink" Target="http://en.wikipedia.org/wiki/Liskov_substitution_principle" TargetMode="External"/><Relationship Id="rId7" Type="http://schemas.openxmlformats.org/officeDocument/2006/relationships/hyperlink" Target="http://en.wikipedia.org/wiki/Design_by_contract" TargetMode="External"/><Relationship Id="rId8" Type="http://schemas.openxmlformats.org/officeDocument/2006/relationships/hyperlink" Target="http://en.wikipedia.org/wiki/Interface_segregation_principle" TargetMode="External"/><Relationship Id="rId9" Type="http://schemas.openxmlformats.org/officeDocument/2006/relationships/hyperlink" Target="http://en.wikipedia.org/wiki/SOLID_(object-oriented_design)#cite_note-martin-design-principles-4" TargetMode="External"/><Relationship Id="rId10" Type="http://schemas.openxmlformats.org/officeDocument/2006/relationships/hyperlink" Target="http://en.wikipedia.org/wiki/Dependency_inversion_principle" TargetMode="External"/><Relationship Id="rId11" Type="http://schemas.openxmlformats.org/officeDocument/2006/relationships/hyperlink" Target="http://en.wikipedia.org/wiki/Dependency_injection" TargetMode="External"/></Relationships>

</file>

<file path=ppt/notesSlides/_rels/notesSlide13.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 Id="rId3" Type="http://schemas.openxmlformats.org/officeDocument/2006/relationships/hyperlink" Target="http://en.wikipedia.org/wiki/Single_responsibility_principle" TargetMode="External"/><Relationship Id="rId4" Type="http://schemas.openxmlformats.org/officeDocument/2006/relationships/hyperlink" Target="http://en.wikipedia.org/wiki/Object_(computer_science)" TargetMode="External"/><Relationship Id="rId5" Type="http://schemas.openxmlformats.org/officeDocument/2006/relationships/hyperlink" Target="http://en.wikipedia.org/wiki/Open/closed_principle" TargetMode="External"/><Relationship Id="rId6" Type="http://schemas.openxmlformats.org/officeDocument/2006/relationships/hyperlink" Target="http://en.wikipedia.org/wiki/Liskov_substitution_principle" TargetMode="External"/><Relationship Id="rId7" Type="http://schemas.openxmlformats.org/officeDocument/2006/relationships/hyperlink" Target="http://en.wikipedia.org/wiki/Design_by_contract" TargetMode="External"/><Relationship Id="rId8" Type="http://schemas.openxmlformats.org/officeDocument/2006/relationships/hyperlink" Target="http://en.wikipedia.org/wiki/Interface_segregation_principle" TargetMode="External"/><Relationship Id="rId9" Type="http://schemas.openxmlformats.org/officeDocument/2006/relationships/hyperlink" Target="http://en.wikipedia.org/wiki/SOLID_(object-oriented_design)#cite_note-martin-design-principles-4" TargetMode="External"/><Relationship Id="rId10" Type="http://schemas.openxmlformats.org/officeDocument/2006/relationships/hyperlink" Target="http://en.wikipedia.org/wiki/Dependency_inversion_principle" TargetMode="External"/><Relationship Id="rId11" Type="http://schemas.openxmlformats.org/officeDocument/2006/relationships/hyperlink" Target="http://en.wikipedia.org/wiki/Dependency_injection" TargetMode="External"/></Relationships>

</file>

<file path=ppt/notesSlides/_rels/notesSlide14.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 Id="rId3" Type="http://schemas.openxmlformats.org/officeDocument/2006/relationships/hyperlink" Target="http://en.wikipedia.org/wiki/Single_responsibility_principle" TargetMode="External"/><Relationship Id="rId4" Type="http://schemas.openxmlformats.org/officeDocument/2006/relationships/hyperlink" Target="http://en.wikipedia.org/wiki/Object_(computer_science)" TargetMode="External"/><Relationship Id="rId5" Type="http://schemas.openxmlformats.org/officeDocument/2006/relationships/hyperlink" Target="http://en.wikipedia.org/wiki/Open/closed_principle" TargetMode="External"/><Relationship Id="rId6" Type="http://schemas.openxmlformats.org/officeDocument/2006/relationships/hyperlink" Target="http://en.wikipedia.org/wiki/Liskov_substitution_principle" TargetMode="External"/><Relationship Id="rId7" Type="http://schemas.openxmlformats.org/officeDocument/2006/relationships/hyperlink" Target="http://en.wikipedia.org/wiki/Design_by_contract" TargetMode="External"/><Relationship Id="rId8" Type="http://schemas.openxmlformats.org/officeDocument/2006/relationships/hyperlink" Target="http://en.wikipedia.org/wiki/Interface_segregation_principle" TargetMode="External"/><Relationship Id="rId9" Type="http://schemas.openxmlformats.org/officeDocument/2006/relationships/hyperlink" Target="http://en.wikipedia.org/wiki/SOLID_(object-oriented_design)#cite_note-martin-design-principles-4" TargetMode="External"/><Relationship Id="rId10" Type="http://schemas.openxmlformats.org/officeDocument/2006/relationships/hyperlink" Target="http://en.wikipedia.org/wiki/Dependency_inversion_principle" TargetMode="External"/><Relationship Id="rId11" Type="http://schemas.openxmlformats.org/officeDocument/2006/relationships/hyperlink" Target="http://en.wikipedia.org/wiki/Dependency_injection" TargetMode="External"/></Relationships>

</file>

<file path=ppt/notesSlides/_rels/notesSlide15.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 Id="rId3" Type="http://schemas.openxmlformats.org/officeDocument/2006/relationships/hyperlink" Target="http://en.wikipedia.org/wiki/Single_responsibility_principle" TargetMode="External"/><Relationship Id="rId4" Type="http://schemas.openxmlformats.org/officeDocument/2006/relationships/hyperlink" Target="http://en.wikipedia.org/wiki/Object_(computer_science)" TargetMode="External"/><Relationship Id="rId5" Type="http://schemas.openxmlformats.org/officeDocument/2006/relationships/hyperlink" Target="http://en.wikipedia.org/wiki/Open/closed_principle" TargetMode="External"/><Relationship Id="rId6" Type="http://schemas.openxmlformats.org/officeDocument/2006/relationships/hyperlink" Target="http://en.wikipedia.org/wiki/Liskov_substitution_principle" TargetMode="External"/><Relationship Id="rId7" Type="http://schemas.openxmlformats.org/officeDocument/2006/relationships/hyperlink" Target="http://en.wikipedia.org/wiki/Design_by_contract" TargetMode="External"/><Relationship Id="rId8" Type="http://schemas.openxmlformats.org/officeDocument/2006/relationships/hyperlink" Target="http://en.wikipedia.org/wiki/Interface_segregation_principle" TargetMode="External"/><Relationship Id="rId9" Type="http://schemas.openxmlformats.org/officeDocument/2006/relationships/hyperlink" Target="http://en.wikipedia.org/wiki/SOLID_(object-oriented_design)#cite_note-martin-design-principles-4" TargetMode="External"/><Relationship Id="rId10" Type="http://schemas.openxmlformats.org/officeDocument/2006/relationships/hyperlink" Target="http://en.wikipedia.org/wiki/Dependency_inversion_principle" TargetMode="External"/><Relationship Id="rId11" Type="http://schemas.openxmlformats.org/officeDocument/2006/relationships/hyperlink" Target="http://en.wikipedia.org/wiki/Dependency_injection" TargetMode="External"/></Relationships>

</file>

<file path=ppt/notesSlides/_rels/notesSlide16.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 Id="rId3" Type="http://schemas.openxmlformats.org/officeDocument/2006/relationships/hyperlink" Target="http://en.wikipedia.org/wiki/Single_responsibility_principle" TargetMode="External"/><Relationship Id="rId4" Type="http://schemas.openxmlformats.org/officeDocument/2006/relationships/hyperlink" Target="http://en.wikipedia.org/wiki/Object_(computer_science)" TargetMode="External"/><Relationship Id="rId5" Type="http://schemas.openxmlformats.org/officeDocument/2006/relationships/hyperlink" Target="http://en.wikipedia.org/wiki/Open/closed_principle" TargetMode="External"/><Relationship Id="rId6" Type="http://schemas.openxmlformats.org/officeDocument/2006/relationships/hyperlink" Target="http://en.wikipedia.org/wiki/Liskov_substitution_principle" TargetMode="External"/><Relationship Id="rId7" Type="http://schemas.openxmlformats.org/officeDocument/2006/relationships/hyperlink" Target="http://en.wikipedia.org/wiki/Design_by_contract" TargetMode="External"/><Relationship Id="rId8" Type="http://schemas.openxmlformats.org/officeDocument/2006/relationships/hyperlink" Target="http://en.wikipedia.org/wiki/Interface_segregation_principle" TargetMode="External"/><Relationship Id="rId9" Type="http://schemas.openxmlformats.org/officeDocument/2006/relationships/hyperlink" Target="http://en.wikipedia.org/wiki/SOLID_(object-oriented_design)#cite_note-martin-design-principles-4" TargetMode="External"/><Relationship Id="rId10" Type="http://schemas.openxmlformats.org/officeDocument/2006/relationships/hyperlink" Target="http://en.wikipedia.org/wiki/Dependency_inversion_principle" TargetMode="External"/><Relationship Id="rId11" Type="http://schemas.openxmlformats.org/officeDocument/2006/relationships/hyperlink" Target="http://en.wikipedia.org/wiki/Dependency_injection" TargetMode="External"/></Relationships>

</file>

<file path=ppt/notesSlides/_rels/notesSlide2.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lvl1pPr defTabSz="406400">
              <a:lnSpc>
                <a:spcPct val="100000"/>
              </a:lnSpc>
              <a:defRPr sz="1800">
                <a:latin typeface="Lucida Grande"/>
                <a:ea typeface="Lucida Grande"/>
                <a:cs typeface="Lucida Grande"/>
                <a:sym typeface="Lucida Grande"/>
              </a:defRPr>
            </a:lvl1pPr>
          </a:lstStyle>
          <a:p>
            <a:pPr/>
            <a:r>
              <a:t>How does TDD help?</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Shape 327"/>
          <p:cNvSpPr/>
          <p:nvPr>
            <p:ph type="sldImg"/>
          </p:nvPr>
        </p:nvSpPr>
        <p:spPr>
          <a:prstGeom prst="rect">
            <a:avLst/>
          </a:prstGeom>
        </p:spPr>
        <p:txBody>
          <a:bodyPr/>
          <a:lstStyle/>
          <a:p>
            <a:pPr/>
          </a:p>
        </p:txBody>
      </p:sp>
      <p:sp>
        <p:nvSpPr>
          <p:cNvPr id="328" name="Shape 328"/>
          <p:cNvSpPr/>
          <p:nvPr>
            <p:ph type="body" sz="quarter" idx="1"/>
          </p:nvPr>
        </p:nvSpPr>
        <p:spPr>
          <a:prstGeom prst="rect">
            <a:avLst/>
          </a:prstGeom>
        </p:spPr>
        <p:txBody>
          <a:bodyPr/>
          <a:lstStyle/>
          <a:p>
            <a:pPr>
              <a:lnSpc>
                <a:spcPts val="3400"/>
              </a:lnSpc>
              <a:defRPr sz="1300">
                <a:latin typeface="Helvetica"/>
                <a:ea typeface="Helvetica"/>
                <a:cs typeface="Helvetica"/>
                <a:sym typeface="Helvetica"/>
              </a:defRPr>
            </a:pPr>
            <a:r>
              <a:t>cohesion is a measure of how strongly-related or focused the responsibilities of a single module are. As applied to </a:t>
            </a:r>
            <a:r>
              <a:rPr u="sng">
                <a:solidFill>
                  <a:srgbClr val="0B0080"/>
                </a:solidFill>
                <a:hlinkClick r:id="rId3" invalidUrl="" action="" tgtFrame="" tooltip="" history="1" highlightClick="0" endSnd="0"/>
              </a:rPr>
              <a:t>object-oriented programming</a:t>
            </a:r>
            <a:r>
              <a:t>, if the methods that serve the given class tend to be similar in many aspects, then the class is said to have high cohesion. In a highly-cohesive system, code readability and the likelihood of reuse is increased, while complexity is kept manageable.</a:t>
            </a:r>
          </a:p>
          <a:p>
            <a:pPr>
              <a:lnSpc>
                <a:spcPts val="3400"/>
              </a:lnSpc>
              <a:defRPr sz="1300">
                <a:latin typeface="Helvetica"/>
                <a:ea typeface="Helvetica"/>
                <a:cs typeface="Helvetica"/>
                <a:sym typeface="Helvetica"/>
              </a:defRPr>
            </a:pPr>
          </a:p>
          <a:p>
            <a:pPr>
              <a:lnSpc>
                <a:spcPts val="3400"/>
              </a:lnSpc>
              <a:spcBef>
                <a:spcPts val="800"/>
              </a:spcBef>
              <a:defRPr sz="1300">
                <a:latin typeface="Helvetica"/>
                <a:ea typeface="Helvetica"/>
                <a:cs typeface="Helvetica"/>
                <a:sym typeface="Helvetica"/>
              </a:defRPr>
            </a:pPr>
            <a:r>
              <a:t>Cohesion is decreased if:</a:t>
            </a:r>
          </a:p>
          <a:p>
            <a:pPr marL="457200" indent="-317500">
              <a:lnSpc>
                <a:spcPts val="3400"/>
              </a:lnSpc>
              <a:spcBef>
                <a:spcPts val="100"/>
              </a:spcBef>
              <a:buSzPct val="100000"/>
              <a:buChar char="■"/>
              <a:tabLst>
                <a:tab pos="139700" algn="l"/>
                <a:tab pos="457200" algn="l"/>
              </a:tabLst>
              <a:defRPr sz="1300">
                <a:latin typeface="Helvetica"/>
                <a:ea typeface="Helvetica"/>
                <a:cs typeface="Helvetica"/>
                <a:sym typeface="Helvetica"/>
              </a:defRPr>
            </a:pPr>
            <a:r>
              <a:t>The functionalities embedded in a class, accessed through its methods, have little in common.</a:t>
            </a:r>
          </a:p>
          <a:p>
            <a:pPr marL="457200" indent="-317500">
              <a:lnSpc>
                <a:spcPts val="3400"/>
              </a:lnSpc>
              <a:spcBef>
                <a:spcPts val="100"/>
              </a:spcBef>
              <a:buSzPct val="100000"/>
              <a:buChar char="■"/>
              <a:tabLst>
                <a:tab pos="139700" algn="l"/>
                <a:tab pos="457200" algn="l"/>
              </a:tabLst>
              <a:defRPr sz="1300">
                <a:latin typeface="Helvetica"/>
                <a:ea typeface="Helvetica"/>
                <a:cs typeface="Helvetica"/>
                <a:sym typeface="Helvetica"/>
              </a:defRPr>
            </a:pPr>
            <a:r>
              <a:t>Methods carry out many varied activities, often using </a:t>
            </a:r>
            <a:r>
              <a:rPr u="sng">
                <a:solidFill>
                  <a:srgbClr val="0B0080"/>
                </a:solidFill>
                <a:hlinkClick r:id="rId4" invalidUrl="" action="" tgtFrame="" tooltip="" history="1" highlightClick="0" endSnd="0"/>
              </a:rPr>
              <a:t>coarsely-grained</a:t>
            </a:r>
            <a:r>
              <a:t> or unrelated sets of data.</a:t>
            </a:r>
          </a:p>
          <a:p>
            <a:pPr>
              <a:lnSpc>
                <a:spcPts val="3400"/>
              </a:lnSpc>
              <a:spcBef>
                <a:spcPts val="800"/>
              </a:spcBef>
              <a:defRPr sz="1300">
                <a:latin typeface="Helvetica"/>
                <a:ea typeface="Helvetica"/>
                <a:cs typeface="Helvetica"/>
                <a:sym typeface="Helvetica"/>
              </a:defRPr>
            </a:pPr>
            <a:r>
              <a:t>Disadvantages of low cohesion (or “weak cohesion”) are:</a:t>
            </a:r>
          </a:p>
          <a:p>
            <a:pPr marL="457200" indent="-317500">
              <a:lnSpc>
                <a:spcPts val="3400"/>
              </a:lnSpc>
              <a:spcBef>
                <a:spcPts val="100"/>
              </a:spcBef>
              <a:buSzPct val="100000"/>
              <a:buChar char="■"/>
              <a:tabLst>
                <a:tab pos="139700" algn="l"/>
                <a:tab pos="457200" algn="l"/>
              </a:tabLst>
              <a:defRPr sz="1300">
                <a:latin typeface="Helvetica"/>
                <a:ea typeface="Helvetica"/>
                <a:cs typeface="Helvetica"/>
                <a:sym typeface="Helvetica"/>
              </a:defRPr>
            </a:pPr>
            <a:r>
              <a:t>Increased difficulty in understanding modules.</a:t>
            </a:r>
          </a:p>
          <a:p>
            <a:pPr marL="457200" indent="-317500">
              <a:lnSpc>
                <a:spcPts val="3400"/>
              </a:lnSpc>
              <a:spcBef>
                <a:spcPts val="100"/>
              </a:spcBef>
              <a:buSzPct val="100000"/>
              <a:buChar char="■"/>
              <a:tabLst>
                <a:tab pos="139700" algn="l"/>
                <a:tab pos="457200" algn="l"/>
              </a:tabLst>
              <a:defRPr sz="1300">
                <a:latin typeface="Helvetica"/>
                <a:ea typeface="Helvetica"/>
                <a:cs typeface="Helvetica"/>
                <a:sym typeface="Helvetica"/>
              </a:defRPr>
            </a:pPr>
            <a:r>
              <a:t>Increased difficulty in maintaining a system, because logical changes in the domain affect multiple modules, and because changes in one module require changes in related modules.</a:t>
            </a:r>
          </a:p>
          <a:p>
            <a:pPr marL="457200" indent="-317500">
              <a:lnSpc>
                <a:spcPts val="3400"/>
              </a:lnSpc>
              <a:spcBef>
                <a:spcPts val="100"/>
              </a:spcBef>
              <a:buSzPct val="100000"/>
              <a:buChar char="■"/>
              <a:tabLst>
                <a:tab pos="139700" algn="l"/>
                <a:tab pos="457200" algn="l"/>
              </a:tabLst>
              <a:defRPr sz="1300">
                <a:latin typeface="Helvetica"/>
                <a:ea typeface="Helvetica"/>
                <a:cs typeface="Helvetica"/>
                <a:sym typeface="Helvetica"/>
              </a:defRPr>
            </a:pPr>
            <a:r>
              <a:t>Increased difficulty in reusing a module because most applications won’t need the random set of operations provided by a module.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Shape 336"/>
          <p:cNvSpPr/>
          <p:nvPr>
            <p:ph type="sldImg"/>
          </p:nvPr>
        </p:nvSpPr>
        <p:spPr>
          <a:prstGeom prst="rect">
            <a:avLst/>
          </a:prstGeom>
        </p:spPr>
        <p:txBody>
          <a:bodyPr/>
          <a:lstStyle/>
          <a:p>
            <a:pPr/>
          </a:p>
        </p:txBody>
      </p:sp>
      <p:sp>
        <p:nvSpPr>
          <p:cNvPr id="337" name="Shape 337"/>
          <p:cNvSpPr/>
          <p:nvPr>
            <p:ph type="body" sz="quarter" idx="1"/>
          </p:nvPr>
        </p:nvSpPr>
        <p:spPr>
          <a:prstGeom prst="rect">
            <a:avLst/>
          </a:prstGeom>
        </p:spPr>
        <p:txBody>
          <a:bodyPr/>
          <a:lstStyle/>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3" invalidUrl="" action="" tgtFrame="" tooltip="" history="1" highlightClick="0" endSnd="0"/>
              </a:rPr>
              <a:t>SRP</a:t>
            </a:r>
          </a:p>
          <a:p>
            <a:pPr>
              <a:lnSpc>
                <a:spcPts val="3400"/>
              </a:lnSpc>
              <a:defRPr b="1" sz="1600">
                <a:solidFill>
                  <a:srgbClr val="0B0080"/>
                </a:solidFill>
                <a:latin typeface="Helvetica"/>
                <a:ea typeface="Helvetica"/>
                <a:cs typeface="Helvetica"/>
                <a:sym typeface="Helvetica"/>
              </a:defRPr>
            </a:pPr>
            <a:r>
              <a:rPr u="sng">
                <a:hlinkClick r:id="rId3" invalidUrl="" action="" tgtFrame="" tooltip="" history="1" highlightClick="0" endSnd="0"/>
              </a:rPr>
              <a:t>Single responsibility principle</a:t>
            </a:r>
          </a:p>
          <a:p>
            <a:pPr>
              <a:lnSpc>
                <a:spcPts val="3700"/>
              </a:lnSpc>
              <a:defRPr sz="1600">
                <a:latin typeface="Helvetica"/>
                <a:ea typeface="Helvetica"/>
                <a:cs typeface="Helvetica"/>
                <a:sym typeface="Helvetica"/>
              </a:defRPr>
            </a:pPr>
            <a:r>
              <a:t>the notion that an </a:t>
            </a:r>
            <a:r>
              <a:rPr u="sng">
                <a:solidFill>
                  <a:srgbClr val="0B0080"/>
                </a:solidFill>
                <a:hlinkClick r:id="rId4" invalidUrl="" action="" tgtFrame="" tooltip="" history="1" highlightClick="0" endSnd="0"/>
              </a:rPr>
              <a:t>object</a:t>
            </a:r>
            <a:r>
              <a:t> should have only a single responsibility.</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5" invalidUrl="" action="" tgtFrame="" tooltip="" history="1" highlightClick="0" endSnd="0"/>
              </a:rPr>
              <a:t>OCP</a:t>
            </a:r>
          </a:p>
          <a:p>
            <a:pPr>
              <a:lnSpc>
                <a:spcPts val="3400"/>
              </a:lnSpc>
              <a:defRPr b="1" sz="1600">
                <a:solidFill>
                  <a:srgbClr val="0B0080"/>
                </a:solidFill>
                <a:latin typeface="Helvetica"/>
                <a:ea typeface="Helvetica"/>
                <a:cs typeface="Helvetica"/>
                <a:sym typeface="Helvetica"/>
              </a:defRPr>
            </a:pPr>
            <a:r>
              <a:rPr u="sng">
                <a:hlinkClick r:id="rId5" invalidUrl="" action="" tgtFrame="" tooltip="" history="1" highlightClick="0" endSnd="0"/>
              </a:rPr>
              <a:t>Open/closed principle</a:t>
            </a:r>
          </a:p>
          <a:p>
            <a:pPr>
              <a:lnSpc>
                <a:spcPts val="3700"/>
              </a:lnSpc>
              <a:defRPr sz="1600">
                <a:latin typeface="Helvetica"/>
                <a:ea typeface="Helvetica"/>
                <a:cs typeface="Helvetica"/>
                <a:sym typeface="Helvetica"/>
              </a:defRPr>
            </a:pPr>
            <a:r>
              <a:t>the notion that “software entities … should be open for extension, but closed for modification”.</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6" invalidUrl="" action="" tgtFrame="" tooltip="" history="1" highlightClick="0" endSnd="0"/>
              </a:rPr>
              <a:t>LSP</a:t>
            </a:r>
          </a:p>
          <a:p>
            <a:pPr>
              <a:lnSpc>
                <a:spcPts val="3400"/>
              </a:lnSpc>
              <a:defRPr b="1" sz="1600">
                <a:solidFill>
                  <a:srgbClr val="0B0080"/>
                </a:solidFill>
                <a:latin typeface="Helvetica"/>
                <a:ea typeface="Helvetica"/>
                <a:cs typeface="Helvetica"/>
                <a:sym typeface="Helvetica"/>
              </a:defRPr>
            </a:pPr>
            <a:r>
              <a:rPr u="sng">
                <a:hlinkClick r:id="rId6" invalidUrl="" action="" tgtFrame="" tooltip="" history="1" highlightClick="0" endSnd="0"/>
              </a:rPr>
              <a:t>Liskov substitution principle</a:t>
            </a:r>
          </a:p>
          <a:p>
            <a:pPr>
              <a:lnSpc>
                <a:spcPts val="3700"/>
              </a:lnSpc>
              <a:defRPr sz="1600">
                <a:latin typeface="Helvetica"/>
                <a:ea typeface="Helvetica"/>
                <a:cs typeface="Helvetica"/>
                <a:sym typeface="Helvetica"/>
              </a:defRPr>
            </a:pPr>
            <a:r>
              <a:t>the notion that “objects in a program should be replaceable with instances of their subtypes without altering the correctness of that program”. See also </a:t>
            </a:r>
            <a:r>
              <a:rPr u="sng">
                <a:solidFill>
                  <a:srgbClr val="0B0080"/>
                </a:solidFill>
                <a:hlinkClick r:id="rId7" invalidUrl="" action="" tgtFrame="" tooltip="" history="1" highlightClick="0" endSnd="0"/>
              </a:rPr>
              <a:t>design by contract</a:t>
            </a:r>
            <a:r>
              <a:t>.</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8" invalidUrl="" action="" tgtFrame="" tooltip="" history="1" highlightClick="0" endSnd="0"/>
              </a:rPr>
              <a:t>ISP</a:t>
            </a:r>
          </a:p>
          <a:p>
            <a:pPr>
              <a:lnSpc>
                <a:spcPts val="3400"/>
              </a:lnSpc>
              <a:defRPr b="1" sz="1600">
                <a:solidFill>
                  <a:srgbClr val="0B0080"/>
                </a:solidFill>
                <a:latin typeface="Helvetica"/>
                <a:ea typeface="Helvetica"/>
                <a:cs typeface="Helvetica"/>
                <a:sym typeface="Helvetica"/>
              </a:defRPr>
            </a:pPr>
            <a:r>
              <a:rPr u="sng">
                <a:hlinkClick r:id="rId8" invalidUrl="" action="" tgtFrame="" tooltip="" history="1" highlightClick="0" endSnd="0"/>
              </a:rPr>
              <a:t>Interface segregation principle</a:t>
            </a:r>
          </a:p>
          <a:p>
            <a:pPr>
              <a:lnSpc>
                <a:spcPts val="3700"/>
              </a:lnSpc>
              <a:defRPr sz="1600">
                <a:latin typeface="Helvetica"/>
                <a:ea typeface="Helvetica"/>
                <a:cs typeface="Helvetica"/>
                <a:sym typeface="Helvetica"/>
              </a:defRPr>
            </a:pPr>
            <a:r>
              <a:t>the notion that “many client specific interfaces are better than one general purpose interface.”</a:t>
            </a:r>
            <a:r>
              <a:rPr sz="1000" u="sng">
                <a:solidFill>
                  <a:srgbClr val="0B0080"/>
                </a:solidFill>
                <a:hlinkClick r:id="rId9" invalidUrl="" action="" tgtFrame="" tooltip="" history="1" highlightClick="0" endSnd="0"/>
              </a:rPr>
              <a:t>[5]</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10" invalidUrl="" action="" tgtFrame="" tooltip="" history="1" highlightClick="0" endSnd="0"/>
              </a:rPr>
              <a:t>DIP</a:t>
            </a:r>
          </a:p>
          <a:p>
            <a:pPr>
              <a:lnSpc>
                <a:spcPts val="3400"/>
              </a:lnSpc>
              <a:defRPr b="1" sz="1600">
                <a:solidFill>
                  <a:srgbClr val="0B0080"/>
                </a:solidFill>
                <a:latin typeface="Helvetica"/>
                <a:ea typeface="Helvetica"/>
                <a:cs typeface="Helvetica"/>
                <a:sym typeface="Helvetica"/>
              </a:defRPr>
            </a:pPr>
            <a:r>
              <a:rPr u="sng">
                <a:hlinkClick r:id="rId10" invalidUrl="" action="" tgtFrame="" tooltip="" history="1" highlightClick="0" endSnd="0"/>
              </a:rPr>
              <a:t>Dependency inversion principle</a:t>
            </a:r>
          </a:p>
          <a:p>
            <a:pPr>
              <a:lnSpc>
                <a:spcPts val="3700"/>
              </a:lnSpc>
              <a:defRPr sz="1600">
                <a:latin typeface="Helvetica"/>
                <a:ea typeface="Helvetica"/>
                <a:cs typeface="Helvetica"/>
                <a:sym typeface="Helvetica"/>
              </a:defRPr>
            </a:pPr>
            <a:r>
              <a:t>the notion that one should “Depend upon Abstractions. Do not depend upon concretions.”</a:t>
            </a:r>
            <a:r>
              <a:rPr sz="1000" u="sng">
                <a:solidFill>
                  <a:srgbClr val="0B0080"/>
                </a:solidFill>
                <a:hlinkClick r:id="rId9" invalidUrl="" action="" tgtFrame="" tooltip="" history="1" highlightClick="0" endSnd="0"/>
              </a:rPr>
              <a:t>[5]</a:t>
            </a:r>
          </a:p>
          <a:p>
            <a:pPr>
              <a:lnSpc>
                <a:spcPts val="3700"/>
              </a:lnSpc>
              <a:defRPr sz="1600">
                <a:latin typeface="Helvetica"/>
                <a:ea typeface="Helvetica"/>
                <a:cs typeface="Helvetica"/>
                <a:sym typeface="Helvetica"/>
              </a:defRPr>
            </a:pPr>
            <a:r>
              <a:rPr u="sng">
                <a:solidFill>
                  <a:srgbClr val="0B0080"/>
                </a:solidFill>
                <a:hlinkClick r:id="rId11" invalidUrl="" action="" tgtFrame="" tooltip="" history="1" highlightClick="0" endSnd="0"/>
              </a:rPr>
              <a:t>Dependency injection</a:t>
            </a:r>
            <a:r>
              <a:t> is one method of following this principle.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Shape 342"/>
          <p:cNvSpPr/>
          <p:nvPr>
            <p:ph type="sldImg"/>
          </p:nvPr>
        </p:nvSpPr>
        <p:spPr>
          <a:prstGeom prst="rect">
            <a:avLst/>
          </a:prstGeom>
        </p:spPr>
        <p:txBody>
          <a:bodyPr/>
          <a:lstStyle/>
          <a:p>
            <a:pPr/>
          </a:p>
        </p:txBody>
      </p:sp>
      <p:sp>
        <p:nvSpPr>
          <p:cNvPr id="343" name="Shape 343"/>
          <p:cNvSpPr/>
          <p:nvPr>
            <p:ph type="body" sz="quarter" idx="1"/>
          </p:nvPr>
        </p:nvSpPr>
        <p:spPr>
          <a:prstGeom prst="rect">
            <a:avLst/>
          </a:prstGeom>
        </p:spPr>
        <p:txBody>
          <a:bodyPr/>
          <a:lstStyle/>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3" invalidUrl="" action="" tgtFrame="" tooltip="" history="1" highlightClick="0" endSnd="0"/>
              </a:rPr>
              <a:t>SRP</a:t>
            </a:r>
          </a:p>
          <a:p>
            <a:pPr>
              <a:lnSpc>
                <a:spcPts val="3400"/>
              </a:lnSpc>
              <a:defRPr b="1" sz="1600">
                <a:solidFill>
                  <a:srgbClr val="0B0080"/>
                </a:solidFill>
                <a:latin typeface="Helvetica"/>
                <a:ea typeface="Helvetica"/>
                <a:cs typeface="Helvetica"/>
                <a:sym typeface="Helvetica"/>
              </a:defRPr>
            </a:pPr>
            <a:r>
              <a:rPr u="sng">
                <a:hlinkClick r:id="rId3" invalidUrl="" action="" tgtFrame="" tooltip="" history="1" highlightClick="0" endSnd="0"/>
              </a:rPr>
              <a:t>Single responsibility principle</a:t>
            </a:r>
          </a:p>
          <a:p>
            <a:pPr>
              <a:lnSpc>
                <a:spcPts val="3700"/>
              </a:lnSpc>
              <a:defRPr sz="1600">
                <a:latin typeface="Helvetica"/>
                <a:ea typeface="Helvetica"/>
                <a:cs typeface="Helvetica"/>
                <a:sym typeface="Helvetica"/>
              </a:defRPr>
            </a:pPr>
            <a:r>
              <a:t>the notion that an </a:t>
            </a:r>
            <a:r>
              <a:rPr u="sng">
                <a:solidFill>
                  <a:srgbClr val="0B0080"/>
                </a:solidFill>
                <a:hlinkClick r:id="rId4" invalidUrl="" action="" tgtFrame="" tooltip="" history="1" highlightClick="0" endSnd="0"/>
              </a:rPr>
              <a:t>object</a:t>
            </a:r>
            <a:r>
              <a:t> should have only a single responsibility.</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5" invalidUrl="" action="" tgtFrame="" tooltip="" history="1" highlightClick="0" endSnd="0"/>
              </a:rPr>
              <a:t>OCP</a:t>
            </a:r>
          </a:p>
          <a:p>
            <a:pPr>
              <a:lnSpc>
                <a:spcPts val="3400"/>
              </a:lnSpc>
              <a:defRPr b="1" sz="1600">
                <a:solidFill>
                  <a:srgbClr val="0B0080"/>
                </a:solidFill>
                <a:latin typeface="Helvetica"/>
                <a:ea typeface="Helvetica"/>
                <a:cs typeface="Helvetica"/>
                <a:sym typeface="Helvetica"/>
              </a:defRPr>
            </a:pPr>
            <a:r>
              <a:rPr u="sng">
                <a:hlinkClick r:id="rId5" invalidUrl="" action="" tgtFrame="" tooltip="" history="1" highlightClick="0" endSnd="0"/>
              </a:rPr>
              <a:t>Open/closed principle</a:t>
            </a:r>
          </a:p>
          <a:p>
            <a:pPr>
              <a:lnSpc>
                <a:spcPts val="3700"/>
              </a:lnSpc>
              <a:defRPr sz="1600">
                <a:latin typeface="Helvetica"/>
                <a:ea typeface="Helvetica"/>
                <a:cs typeface="Helvetica"/>
                <a:sym typeface="Helvetica"/>
              </a:defRPr>
            </a:pPr>
            <a:r>
              <a:t>the notion that “software entities … should be open for extension, but closed for modification”.</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6" invalidUrl="" action="" tgtFrame="" tooltip="" history="1" highlightClick="0" endSnd="0"/>
              </a:rPr>
              <a:t>LSP</a:t>
            </a:r>
          </a:p>
          <a:p>
            <a:pPr>
              <a:lnSpc>
                <a:spcPts val="3400"/>
              </a:lnSpc>
              <a:defRPr b="1" sz="1600">
                <a:solidFill>
                  <a:srgbClr val="0B0080"/>
                </a:solidFill>
                <a:latin typeface="Helvetica"/>
                <a:ea typeface="Helvetica"/>
                <a:cs typeface="Helvetica"/>
                <a:sym typeface="Helvetica"/>
              </a:defRPr>
            </a:pPr>
            <a:r>
              <a:rPr u="sng">
                <a:hlinkClick r:id="rId6" invalidUrl="" action="" tgtFrame="" tooltip="" history="1" highlightClick="0" endSnd="0"/>
              </a:rPr>
              <a:t>Liskov substitution principle</a:t>
            </a:r>
          </a:p>
          <a:p>
            <a:pPr>
              <a:lnSpc>
                <a:spcPts val="3700"/>
              </a:lnSpc>
              <a:defRPr sz="1600">
                <a:latin typeface="Helvetica"/>
                <a:ea typeface="Helvetica"/>
                <a:cs typeface="Helvetica"/>
                <a:sym typeface="Helvetica"/>
              </a:defRPr>
            </a:pPr>
            <a:r>
              <a:t>the notion that “objects in a program should be replaceable with instances of their subtypes without altering the correctness of that program”. See also </a:t>
            </a:r>
            <a:r>
              <a:rPr u="sng">
                <a:solidFill>
                  <a:srgbClr val="0B0080"/>
                </a:solidFill>
                <a:hlinkClick r:id="rId7" invalidUrl="" action="" tgtFrame="" tooltip="" history="1" highlightClick="0" endSnd="0"/>
              </a:rPr>
              <a:t>design by contract</a:t>
            </a:r>
            <a:r>
              <a:t>.</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8" invalidUrl="" action="" tgtFrame="" tooltip="" history="1" highlightClick="0" endSnd="0"/>
              </a:rPr>
              <a:t>ISP</a:t>
            </a:r>
          </a:p>
          <a:p>
            <a:pPr>
              <a:lnSpc>
                <a:spcPts val="3400"/>
              </a:lnSpc>
              <a:defRPr b="1" sz="1600">
                <a:solidFill>
                  <a:srgbClr val="0B0080"/>
                </a:solidFill>
                <a:latin typeface="Helvetica"/>
                <a:ea typeface="Helvetica"/>
                <a:cs typeface="Helvetica"/>
                <a:sym typeface="Helvetica"/>
              </a:defRPr>
            </a:pPr>
            <a:r>
              <a:rPr u="sng">
                <a:hlinkClick r:id="rId8" invalidUrl="" action="" tgtFrame="" tooltip="" history="1" highlightClick="0" endSnd="0"/>
              </a:rPr>
              <a:t>Interface segregation principle</a:t>
            </a:r>
          </a:p>
          <a:p>
            <a:pPr>
              <a:lnSpc>
                <a:spcPts val="3700"/>
              </a:lnSpc>
              <a:defRPr sz="1600">
                <a:latin typeface="Helvetica"/>
                <a:ea typeface="Helvetica"/>
                <a:cs typeface="Helvetica"/>
                <a:sym typeface="Helvetica"/>
              </a:defRPr>
            </a:pPr>
            <a:r>
              <a:t>the notion that “many client specific interfaces are better than one general purpose interface.”</a:t>
            </a:r>
            <a:r>
              <a:rPr sz="1000" u="sng">
                <a:solidFill>
                  <a:srgbClr val="0B0080"/>
                </a:solidFill>
                <a:hlinkClick r:id="rId9" invalidUrl="" action="" tgtFrame="" tooltip="" history="1" highlightClick="0" endSnd="0"/>
              </a:rPr>
              <a:t>[5]</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10" invalidUrl="" action="" tgtFrame="" tooltip="" history="1" highlightClick="0" endSnd="0"/>
              </a:rPr>
              <a:t>DIP</a:t>
            </a:r>
          </a:p>
          <a:p>
            <a:pPr>
              <a:lnSpc>
                <a:spcPts val="3400"/>
              </a:lnSpc>
              <a:defRPr b="1" sz="1600">
                <a:solidFill>
                  <a:srgbClr val="0B0080"/>
                </a:solidFill>
                <a:latin typeface="Helvetica"/>
                <a:ea typeface="Helvetica"/>
                <a:cs typeface="Helvetica"/>
                <a:sym typeface="Helvetica"/>
              </a:defRPr>
            </a:pPr>
            <a:r>
              <a:rPr u="sng">
                <a:hlinkClick r:id="rId10" invalidUrl="" action="" tgtFrame="" tooltip="" history="1" highlightClick="0" endSnd="0"/>
              </a:rPr>
              <a:t>Dependency inversion principle</a:t>
            </a:r>
          </a:p>
          <a:p>
            <a:pPr>
              <a:lnSpc>
                <a:spcPts val="3700"/>
              </a:lnSpc>
              <a:defRPr sz="1600">
                <a:latin typeface="Helvetica"/>
                <a:ea typeface="Helvetica"/>
                <a:cs typeface="Helvetica"/>
                <a:sym typeface="Helvetica"/>
              </a:defRPr>
            </a:pPr>
            <a:r>
              <a:t>the notion that one should “Depend upon Abstractions. Do not depend upon concretions.”</a:t>
            </a:r>
            <a:r>
              <a:rPr sz="1000" u="sng">
                <a:solidFill>
                  <a:srgbClr val="0B0080"/>
                </a:solidFill>
                <a:hlinkClick r:id="rId9" invalidUrl="" action="" tgtFrame="" tooltip="" history="1" highlightClick="0" endSnd="0"/>
              </a:rPr>
              <a:t>[5]</a:t>
            </a:r>
          </a:p>
          <a:p>
            <a:pPr>
              <a:lnSpc>
                <a:spcPts val="3700"/>
              </a:lnSpc>
              <a:defRPr sz="1600">
                <a:latin typeface="Helvetica"/>
                <a:ea typeface="Helvetica"/>
                <a:cs typeface="Helvetica"/>
                <a:sym typeface="Helvetica"/>
              </a:defRPr>
            </a:pPr>
            <a:r>
              <a:rPr u="sng">
                <a:solidFill>
                  <a:srgbClr val="0B0080"/>
                </a:solidFill>
                <a:hlinkClick r:id="rId11" invalidUrl="" action="" tgtFrame="" tooltip="" history="1" highlightClick="0" endSnd="0"/>
              </a:rPr>
              <a:t>Dependency injection</a:t>
            </a:r>
            <a:r>
              <a:t> is one method of following this principle.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Shape 348"/>
          <p:cNvSpPr/>
          <p:nvPr>
            <p:ph type="sldImg"/>
          </p:nvPr>
        </p:nvSpPr>
        <p:spPr>
          <a:prstGeom prst="rect">
            <a:avLst/>
          </a:prstGeom>
        </p:spPr>
        <p:txBody>
          <a:bodyPr/>
          <a:lstStyle/>
          <a:p>
            <a:pPr/>
          </a:p>
        </p:txBody>
      </p:sp>
      <p:sp>
        <p:nvSpPr>
          <p:cNvPr id="349" name="Shape 349"/>
          <p:cNvSpPr/>
          <p:nvPr>
            <p:ph type="body" sz="quarter" idx="1"/>
          </p:nvPr>
        </p:nvSpPr>
        <p:spPr>
          <a:prstGeom prst="rect">
            <a:avLst/>
          </a:prstGeom>
        </p:spPr>
        <p:txBody>
          <a:bodyPr/>
          <a:lstStyle/>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3" invalidUrl="" action="" tgtFrame="" tooltip="" history="1" highlightClick="0" endSnd="0"/>
              </a:rPr>
              <a:t>SRP</a:t>
            </a:r>
          </a:p>
          <a:p>
            <a:pPr>
              <a:lnSpc>
                <a:spcPts val="3400"/>
              </a:lnSpc>
              <a:defRPr b="1" sz="1600">
                <a:solidFill>
                  <a:srgbClr val="0B0080"/>
                </a:solidFill>
                <a:latin typeface="Helvetica"/>
                <a:ea typeface="Helvetica"/>
                <a:cs typeface="Helvetica"/>
                <a:sym typeface="Helvetica"/>
              </a:defRPr>
            </a:pPr>
            <a:r>
              <a:rPr u="sng">
                <a:hlinkClick r:id="rId3" invalidUrl="" action="" tgtFrame="" tooltip="" history="1" highlightClick="0" endSnd="0"/>
              </a:rPr>
              <a:t>Single responsibility principle</a:t>
            </a:r>
          </a:p>
          <a:p>
            <a:pPr>
              <a:lnSpc>
                <a:spcPts val="3700"/>
              </a:lnSpc>
              <a:defRPr sz="1600">
                <a:latin typeface="Helvetica"/>
                <a:ea typeface="Helvetica"/>
                <a:cs typeface="Helvetica"/>
                <a:sym typeface="Helvetica"/>
              </a:defRPr>
            </a:pPr>
            <a:r>
              <a:t>the notion that an </a:t>
            </a:r>
            <a:r>
              <a:rPr u="sng">
                <a:solidFill>
                  <a:srgbClr val="0B0080"/>
                </a:solidFill>
                <a:hlinkClick r:id="rId4" invalidUrl="" action="" tgtFrame="" tooltip="" history="1" highlightClick="0" endSnd="0"/>
              </a:rPr>
              <a:t>object</a:t>
            </a:r>
            <a:r>
              <a:t> should have only a single responsibility.</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5" invalidUrl="" action="" tgtFrame="" tooltip="" history="1" highlightClick="0" endSnd="0"/>
              </a:rPr>
              <a:t>OCP</a:t>
            </a:r>
          </a:p>
          <a:p>
            <a:pPr>
              <a:lnSpc>
                <a:spcPts val="3400"/>
              </a:lnSpc>
              <a:defRPr b="1" sz="1600">
                <a:solidFill>
                  <a:srgbClr val="0B0080"/>
                </a:solidFill>
                <a:latin typeface="Helvetica"/>
                <a:ea typeface="Helvetica"/>
                <a:cs typeface="Helvetica"/>
                <a:sym typeface="Helvetica"/>
              </a:defRPr>
            </a:pPr>
            <a:r>
              <a:rPr u="sng">
                <a:hlinkClick r:id="rId5" invalidUrl="" action="" tgtFrame="" tooltip="" history="1" highlightClick="0" endSnd="0"/>
              </a:rPr>
              <a:t>Open/closed principle</a:t>
            </a:r>
          </a:p>
          <a:p>
            <a:pPr>
              <a:lnSpc>
                <a:spcPts val="3700"/>
              </a:lnSpc>
              <a:defRPr sz="1600">
                <a:latin typeface="Helvetica"/>
                <a:ea typeface="Helvetica"/>
                <a:cs typeface="Helvetica"/>
                <a:sym typeface="Helvetica"/>
              </a:defRPr>
            </a:pPr>
            <a:r>
              <a:t>the notion that “software entities … should be open for extension, but closed for modification”.</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6" invalidUrl="" action="" tgtFrame="" tooltip="" history="1" highlightClick="0" endSnd="0"/>
              </a:rPr>
              <a:t>LSP</a:t>
            </a:r>
          </a:p>
          <a:p>
            <a:pPr>
              <a:lnSpc>
                <a:spcPts val="3400"/>
              </a:lnSpc>
              <a:defRPr b="1" sz="1600">
                <a:solidFill>
                  <a:srgbClr val="0B0080"/>
                </a:solidFill>
                <a:latin typeface="Helvetica"/>
                <a:ea typeface="Helvetica"/>
                <a:cs typeface="Helvetica"/>
                <a:sym typeface="Helvetica"/>
              </a:defRPr>
            </a:pPr>
            <a:r>
              <a:rPr u="sng">
                <a:hlinkClick r:id="rId6" invalidUrl="" action="" tgtFrame="" tooltip="" history="1" highlightClick="0" endSnd="0"/>
              </a:rPr>
              <a:t>Liskov substitution principle</a:t>
            </a:r>
          </a:p>
          <a:p>
            <a:pPr>
              <a:lnSpc>
                <a:spcPts val="3700"/>
              </a:lnSpc>
              <a:defRPr sz="1600">
                <a:latin typeface="Helvetica"/>
                <a:ea typeface="Helvetica"/>
                <a:cs typeface="Helvetica"/>
                <a:sym typeface="Helvetica"/>
              </a:defRPr>
            </a:pPr>
            <a:r>
              <a:t>the notion that “objects in a program should be replaceable with instances of their subtypes without altering the correctness of that program”. See also </a:t>
            </a:r>
            <a:r>
              <a:rPr u="sng">
                <a:solidFill>
                  <a:srgbClr val="0B0080"/>
                </a:solidFill>
                <a:hlinkClick r:id="rId7" invalidUrl="" action="" tgtFrame="" tooltip="" history="1" highlightClick="0" endSnd="0"/>
              </a:rPr>
              <a:t>design by contract</a:t>
            </a:r>
            <a:r>
              <a:t>.</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8" invalidUrl="" action="" tgtFrame="" tooltip="" history="1" highlightClick="0" endSnd="0"/>
              </a:rPr>
              <a:t>ISP</a:t>
            </a:r>
          </a:p>
          <a:p>
            <a:pPr>
              <a:lnSpc>
                <a:spcPts val="3400"/>
              </a:lnSpc>
              <a:defRPr b="1" sz="1600">
                <a:solidFill>
                  <a:srgbClr val="0B0080"/>
                </a:solidFill>
                <a:latin typeface="Helvetica"/>
                <a:ea typeface="Helvetica"/>
                <a:cs typeface="Helvetica"/>
                <a:sym typeface="Helvetica"/>
              </a:defRPr>
            </a:pPr>
            <a:r>
              <a:rPr u="sng">
                <a:hlinkClick r:id="rId8" invalidUrl="" action="" tgtFrame="" tooltip="" history="1" highlightClick="0" endSnd="0"/>
              </a:rPr>
              <a:t>Interface segregation principle</a:t>
            </a:r>
          </a:p>
          <a:p>
            <a:pPr>
              <a:lnSpc>
                <a:spcPts val="3700"/>
              </a:lnSpc>
              <a:defRPr sz="1600">
                <a:latin typeface="Helvetica"/>
                <a:ea typeface="Helvetica"/>
                <a:cs typeface="Helvetica"/>
                <a:sym typeface="Helvetica"/>
              </a:defRPr>
            </a:pPr>
            <a:r>
              <a:t>the notion that “many client specific interfaces are better than one general purpose interface.”</a:t>
            </a:r>
            <a:r>
              <a:rPr sz="1000" u="sng">
                <a:solidFill>
                  <a:srgbClr val="0B0080"/>
                </a:solidFill>
                <a:hlinkClick r:id="rId9" invalidUrl="" action="" tgtFrame="" tooltip="" history="1" highlightClick="0" endSnd="0"/>
              </a:rPr>
              <a:t>[5]</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10" invalidUrl="" action="" tgtFrame="" tooltip="" history="1" highlightClick="0" endSnd="0"/>
              </a:rPr>
              <a:t>DIP</a:t>
            </a:r>
          </a:p>
          <a:p>
            <a:pPr>
              <a:lnSpc>
                <a:spcPts val="3400"/>
              </a:lnSpc>
              <a:defRPr b="1" sz="1600">
                <a:solidFill>
                  <a:srgbClr val="0B0080"/>
                </a:solidFill>
                <a:latin typeface="Helvetica"/>
                <a:ea typeface="Helvetica"/>
                <a:cs typeface="Helvetica"/>
                <a:sym typeface="Helvetica"/>
              </a:defRPr>
            </a:pPr>
            <a:r>
              <a:rPr u="sng">
                <a:hlinkClick r:id="rId10" invalidUrl="" action="" tgtFrame="" tooltip="" history="1" highlightClick="0" endSnd="0"/>
              </a:rPr>
              <a:t>Dependency inversion principle</a:t>
            </a:r>
          </a:p>
          <a:p>
            <a:pPr>
              <a:lnSpc>
                <a:spcPts val="3700"/>
              </a:lnSpc>
              <a:defRPr sz="1600">
                <a:latin typeface="Helvetica"/>
                <a:ea typeface="Helvetica"/>
                <a:cs typeface="Helvetica"/>
                <a:sym typeface="Helvetica"/>
              </a:defRPr>
            </a:pPr>
            <a:r>
              <a:t>the notion that one should “Depend upon Abstractions. Do not depend upon concretions.”</a:t>
            </a:r>
            <a:r>
              <a:rPr sz="1000" u="sng">
                <a:solidFill>
                  <a:srgbClr val="0B0080"/>
                </a:solidFill>
                <a:hlinkClick r:id="rId9" invalidUrl="" action="" tgtFrame="" tooltip="" history="1" highlightClick="0" endSnd="0"/>
              </a:rPr>
              <a:t>[5]</a:t>
            </a:r>
          </a:p>
          <a:p>
            <a:pPr>
              <a:lnSpc>
                <a:spcPts val="3700"/>
              </a:lnSpc>
              <a:defRPr sz="1600">
                <a:latin typeface="Helvetica"/>
                <a:ea typeface="Helvetica"/>
                <a:cs typeface="Helvetica"/>
                <a:sym typeface="Helvetica"/>
              </a:defRPr>
            </a:pPr>
            <a:r>
              <a:rPr u="sng">
                <a:solidFill>
                  <a:srgbClr val="0B0080"/>
                </a:solidFill>
                <a:hlinkClick r:id="rId11" invalidUrl="" action="" tgtFrame="" tooltip="" history="1" highlightClick="0" endSnd="0"/>
              </a:rPr>
              <a:t>Dependency injection</a:t>
            </a:r>
            <a:r>
              <a:t> is one method of following this principle.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Shape 354"/>
          <p:cNvSpPr/>
          <p:nvPr>
            <p:ph type="sldImg"/>
          </p:nvPr>
        </p:nvSpPr>
        <p:spPr>
          <a:prstGeom prst="rect">
            <a:avLst/>
          </a:prstGeom>
        </p:spPr>
        <p:txBody>
          <a:bodyPr/>
          <a:lstStyle/>
          <a:p>
            <a:pPr/>
          </a:p>
        </p:txBody>
      </p:sp>
      <p:sp>
        <p:nvSpPr>
          <p:cNvPr id="355" name="Shape 355"/>
          <p:cNvSpPr/>
          <p:nvPr>
            <p:ph type="body" sz="quarter" idx="1"/>
          </p:nvPr>
        </p:nvSpPr>
        <p:spPr>
          <a:prstGeom prst="rect">
            <a:avLst/>
          </a:prstGeom>
        </p:spPr>
        <p:txBody>
          <a:bodyPr/>
          <a:lstStyle/>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3" invalidUrl="" action="" tgtFrame="" tooltip="" history="1" highlightClick="0" endSnd="0"/>
              </a:rPr>
              <a:t>SRP</a:t>
            </a:r>
          </a:p>
          <a:p>
            <a:pPr>
              <a:lnSpc>
                <a:spcPts val="3400"/>
              </a:lnSpc>
              <a:defRPr b="1" sz="1600">
                <a:solidFill>
                  <a:srgbClr val="0B0080"/>
                </a:solidFill>
                <a:latin typeface="Helvetica"/>
                <a:ea typeface="Helvetica"/>
                <a:cs typeface="Helvetica"/>
                <a:sym typeface="Helvetica"/>
              </a:defRPr>
            </a:pPr>
            <a:r>
              <a:rPr u="sng">
                <a:hlinkClick r:id="rId3" invalidUrl="" action="" tgtFrame="" tooltip="" history="1" highlightClick="0" endSnd="0"/>
              </a:rPr>
              <a:t>Single responsibility principle</a:t>
            </a:r>
          </a:p>
          <a:p>
            <a:pPr>
              <a:lnSpc>
                <a:spcPts val="3700"/>
              </a:lnSpc>
              <a:defRPr sz="1600">
                <a:latin typeface="Helvetica"/>
                <a:ea typeface="Helvetica"/>
                <a:cs typeface="Helvetica"/>
                <a:sym typeface="Helvetica"/>
              </a:defRPr>
            </a:pPr>
            <a:r>
              <a:t>the notion that an </a:t>
            </a:r>
            <a:r>
              <a:rPr u="sng">
                <a:solidFill>
                  <a:srgbClr val="0B0080"/>
                </a:solidFill>
                <a:hlinkClick r:id="rId4" invalidUrl="" action="" tgtFrame="" tooltip="" history="1" highlightClick="0" endSnd="0"/>
              </a:rPr>
              <a:t>object</a:t>
            </a:r>
            <a:r>
              <a:t> should have only a single responsibility.</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5" invalidUrl="" action="" tgtFrame="" tooltip="" history="1" highlightClick="0" endSnd="0"/>
              </a:rPr>
              <a:t>OCP</a:t>
            </a:r>
          </a:p>
          <a:p>
            <a:pPr>
              <a:lnSpc>
                <a:spcPts val="3400"/>
              </a:lnSpc>
              <a:defRPr b="1" sz="1600">
                <a:solidFill>
                  <a:srgbClr val="0B0080"/>
                </a:solidFill>
                <a:latin typeface="Helvetica"/>
                <a:ea typeface="Helvetica"/>
                <a:cs typeface="Helvetica"/>
                <a:sym typeface="Helvetica"/>
              </a:defRPr>
            </a:pPr>
            <a:r>
              <a:rPr u="sng">
                <a:hlinkClick r:id="rId5" invalidUrl="" action="" tgtFrame="" tooltip="" history="1" highlightClick="0" endSnd="0"/>
              </a:rPr>
              <a:t>Open/closed principle</a:t>
            </a:r>
          </a:p>
          <a:p>
            <a:pPr>
              <a:lnSpc>
                <a:spcPts val="3700"/>
              </a:lnSpc>
              <a:defRPr sz="1600">
                <a:latin typeface="Helvetica"/>
                <a:ea typeface="Helvetica"/>
                <a:cs typeface="Helvetica"/>
                <a:sym typeface="Helvetica"/>
              </a:defRPr>
            </a:pPr>
            <a:r>
              <a:t>the notion that “software entities … should be open for extension, but closed for modification”.</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6" invalidUrl="" action="" tgtFrame="" tooltip="" history="1" highlightClick="0" endSnd="0"/>
              </a:rPr>
              <a:t>LSP</a:t>
            </a:r>
          </a:p>
          <a:p>
            <a:pPr>
              <a:lnSpc>
                <a:spcPts val="3400"/>
              </a:lnSpc>
              <a:defRPr b="1" sz="1600">
                <a:solidFill>
                  <a:srgbClr val="0B0080"/>
                </a:solidFill>
                <a:latin typeface="Helvetica"/>
                <a:ea typeface="Helvetica"/>
                <a:cs typeface="Helvetica"/>
                <a:sym typeface="Helvetica"/>
              </a:defRPr>
            </a:pPr>
            <a:r>
              <a:rPr u="sng">
                <a:hlinkClick r:id="rId6" invalidUrl="" action="" tgtFrame="" tooltip="" history="1" highlightClick="0" endSnd="0"/>
              </a:rPr>
              <a:t>Liskov substitution principle</a:t>
            </a:r>
          </a:p>
          <a:p>
            <a:pPr>
              <a:lnSpc>
                <a:spcPts val="3700"/>
              </a:lnSpc>
              <a:defRPr sz="1600">
                <a:latin typeface="Helvetica"/>
                <a:ea typeface="Helvetica"/>
                <a:cs typeface="Helvetica"/>
                <a:sym typeface="Helvetica"/>
              </a:defRPr>
            </a:pPr>
            <a:r>
              <a:t>the notion that “objects in a program should be replaceable with instances of their subtypes without altering the correctness of that program”. See also </a:t>
            </a:r>
            <a:r>
              <a:rPr u="sng">
                <a:solidFill>
                  <a:srgbClr val="0B0080"/>
                </a:solidFill>
                <a:hlinkClick r:id="rId7" invalidUrl="" action="" tgtFrame="" tooltip="" history="1" highlightClick="0" endSnd="0"/>
              </a:rPr>
              <a:t>design by contract</a:t>
            </a:r>
            <a:r>
              <a:t>.</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8" invalidUrl="" action="" tgtFrame="" tooltip="" history="1" highlightClick="0" endSnd="0"/>
              </a:rPr>
              <a:t>ISP</a:t>
            </a:r>
          </a:p>
          <a:p>
            <a:pPr>
              <a:lnSpc>
                <a:spcPts val="3400"/>
              </a:lnSpc>
              <a:defRPr b="1" sz="1600">
                <a:solidFill>
                  <a:srgbClr val="0B0080"/>
                </a:solidFill>
                <a:latin typeface="Helvetica"/>
                <a:ea typeface="Helvetica"/>
                <a:cs typeface="Helvetica"/>
                <a:sym typeface="Helvetica"/>
              </a:defRPr>
            </a:pPr>
            <a:r>
              <a:rPr u="sng">
                <a:hlinkClick r:id="rId8" invalidUrl="" action="" tgtFrame="" tooltip="" history="1" highlightClick="0" endSnd="0"/>
              </a:rPr>
              <a:t>Interface segregation principle</a:t>
            </a:r>
          </a:p>
          <a:p>
            <a:pPr>
              <a:lnSpc>
                <a:spcPts val="3700"/>
              </a:lnSpc>
              <a:defRPr sz="1600">
                <a:latin typeface="Helvetica"/>
                <a:ea typeface="Helvetica"/>
                <a:cs typeface="Helvetica"/>
                <a:sym typeface="Helvetica"/>
              </a:defRPr>
            </a:pPr>
            <a:r>
              <a:t>the notion that “many client specific interfaces are better than one general purpose interface.”</a:t>
            </a:r>
            <a:r>
              <a:rPr sz="1000" u="sng">
                <a:solidFill>
                  <a:srgbClr val="0B0080"/>
                </a:solidFill>
                <a:hlinkClick r:id="rId9" invalidUrl="" action="" tgtFrame="" tooltip="" history="1" highlightClick="0" endSnd="0"/>
              </a:rPr>
              <a:t>[5]</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10" invalidUrl="" action="" tgtFrame="" tooltip="" history="1" highlightClick="0" endSnd="0"/>
              </a:rPr>
              <a:t>DIP</a:t>
            </a:r>
          </a:p>
          <a:p>
            <a:pPr>
              <a:lnSpc>
                <a:spcPts val="3400"/>
              </a:lnSpc>
              <a:defRPr b="1" sz="1600">
                <a:solidFill>
                  <a:srgbClr val="0B0080"/>
                </a:solidFill>
                <a:latin typeface="Helvetica"/>
                <a:ea typeface="Helvetica"/>
                <a:cs typeface="Helvetica"/>
                <a:sym typeface="Helvetica"/>
              </a:defRPr>
            </a:pPr>
            <a:r>
              <a:rPr u="sng">
                <a:hlinkClick r:id="rId10" invalidUrl="" action="" tgtFrame="" tooltip="" history="1" highlightClick="0" endSnd="0"/>
              </a:rPr>
              <a:t>Dependency inversion principle</a:t>
            </a:r>
          </a:p>
          <a:p>
            <a:pPr>
              <a:lnSpc>
                <a:spcPts val="3700"/>
              </a:lnSpc>
              <a:defRPr sz="1600">
                <a:latin typeface="Helvetica"/>
                <a:ea typeface="Helvetica"/>
                <a:cs typeface="Helvetica"/>
                <a:sym typeface="Helvetica"/>
              </a:defRPr>
            </a:pPr>
            <a:r>
              <a:t>the notion that one should “Depend upon Abstractions. Do not depend upon concretions.”</a:t>
            </a:r>
            <a:r>
              <a:rPr sz="1000" u="sng">
                <a:solidFill>
                  <a:srgbClr val="0B0080"/>
                </a:solidFill>
                <a:hlinkClick r:id="rId9" invalidUrl="" action="" tgtFrame="" tooltip="" history="1" highlightClick="0" endSnd="0"/>
              </a:rPr>
              <a:t>[5]</a:t>
            </a:r>
          </a:p>
          <a:p>
            <a:pPr>
              <a:lnSpc>
                <a:spcPts val="3700"/>
              </a:lnSpc>
              <a:defRPr sz="1600">
                <a:latin typeface="Helvetica"/>
                <a:ea typeface="Helvetica"/>
                <a:cs typeface="Helvetica"/>
                <a:sym typeface="Helvetica"/>
              </a:defRPr>
            </a:pPr>
            <a:r>
              <a:rPr u="sng">
                <a:solidFill>
                  <a:srgbClr val="0B0080"/>
                </a:solidFill>
                <a:hlinkClick r:id="rId11" invalidUrl="" action="" tgtFrame="" tooltip="" history="1" highlightClick="0" endSnd="0"/>
              </a:rPr>
              <a:t>Dependency injection</a:t>
            </a:r>
            <a:r>
              <a:t> is one method of following this principle.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Shape 360"/>
          <p:cNvSpPr/>
          <p:nvPr>
            <p:ph type="sldImg"/>
          </p:nvPr>
        </p:nvSpPr>
        <p:spPr>
          <a:prstGeom prst="rect">
            <a:avLst/>
          </a:prstGeom>
        </p:spPr>
        <p:txBody>
          <a:bodyPr/>
          <a:lstStyle/>
          <a:p>
            <a:pPr/>
          </a:p>
        </p:txBody>
      </p:sp>
      <p:sp>
        <p:nvSpPr>
          <p:cNvPr id="361" name="Shape 361"/>
          <p:cNvSpPr/>
          <p:nvPr>
            <p:ph type="body" sz="quarter" idx="1"/>
          </p:nvPr>
        </p:nvSpPr>
        <p:spPr>
          <a:prstGeom prst="rect">
            <a:avLst/>
          </a:prstGeom>
        </p:spPr>
        <p:txBody>
          <a:bodyPr/>
          <a:lstStyle/>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3" invalidUrl="" action="" tgtFrame="" tooltip="" history="1" highlightClick="0" endSnd="0"/>
              </a:rPr>
              <a:t>SRP</a:t>
            </a:r>
          </a:p>
          <a:p>
            <a:pPr>
              <a:lnSpc>
                <a:spcPts val="3400"/>
              </a:lnSpc>
              <a:defRPr b="1" sz="1600">
                <a:solidFill>
                  <a:srgbClr val="0B0080"/>
                </a:solidFill>
                <a:latin typeface="Helvetica"/>
                <a:ea typeface="Helvetica"/>
                <a:cs typeface="Helvetica"/>
                <a:sym typeface="Helvetica"/>
              </a:defRPr>
            </a:pPr>
            <a:r>
              <a:rPr u="sng">
                <a:hlinkClick r:id="rId3" invalidUrl="" action="" tgtFrame="" tooltip="" history="1" highlightClick="0" endSnd="0"/>
              </a:rPr>
              <a:t>Single responsibility principle</a:t>
            </a:r>
          </a:p>
          <a:p>
            <a:pPr>
              <a:lnSpc>
                <a:spcPts val="3700"/>
              </a:lnSpc>
              <a:defRPr sz="1600">
                <a:latin typeface="Helvetica"/>
                <a:ea typeface="Helvetica"/>
                <a:cs typeface="Helvetica"/>
                <a:sym typeface="Helvetica"/>
              </a:defRPr>
            </a:pPr>
            <a:r>
              <a:t>the notion that an </a:t>
            </a:r>
            <a:r>
              <a:rPr u="sng">
                <a:solidFill>
                  <a:srgbClr val="0B0080"/>
                </a:solidFill>
                <a:hlinkClick r:id="rId4" invalidUrl="" action="" tgtFrame="" tooltip="" history="1" highlightClick="0" endSnd="0"/>
              </a:rPr>
              <a:t>object</a:t>
            </a:r>
            <a:r>
              <a:t> should have only a single responsibility.</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5" invalidUrl="" action="" tgtFrame="" tooltip="" history="1" highlightClick="0" endSnd="0"/>
              </a:rPr>
              <a:t>OCP</a:t>
            </a:r>
          </a:p>
          <a:p>
            <a:pPr>
              <a:lnSpc>
                <a:spcPts val="3400"/>
              </a:lnSpc>
              <a:defRPr b="1" sz="1600">
                <a:solidFill>
                  <a:srgbClr val="0B0080"/>
                </a:solidFill>
                <a:latin typeface="Helvetica"/>
                <a:ea typeface="Helvetica"/>
                <a:cs typeface="Helvetica"/>
                <a:sym typeface="Helvetica"/>
              </a:defRPr>
            </a:pPr>
            <a:r>
              <a:rPr u="sng">
                <a:hlinkClick r:id="rId5" invalidUrl="" action="" tgtFrame="" tooltip="" history="1" highlightClick="0" endSnd="0"/>
              </a:rPr>
              <a:t>Open/closed principle</a:t>
            </a:r>
          </a:p>
          <a:p>
            <a:pPr>
              <a:lnSpc>
                <a:spcPts val="3700"/>
              </a:lnSpc>
              <a:defRPr sz="1600">
                <a:latin typeface="Helvetica"/>
                <a:ea typeface="Helvetica"/>
                <a:cs typeface="Helvetica"/>
                <a:sym typeface="Helvetica"/>
              </a:defRPr>
            </a:pPr>
            <a:r>
              <a:t>the notion that “software entities … should be open for extension, but closed for modification”.</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6" invalidUrl="" action="" tgtFrame="" tooltip="" history="1" highlightClick="0" endSnd="0"/>
              </a:rPr>
              <a:t>LSP</a:t>
            </a:r>
          </a:p>
          <a:p>
            <a:pPr>
              <a:lnSpc>
                <a:spcPts val="3400"/>
              </a:lnSpc>
              <a:defRPr b="1" sz="1600">
                <a:solidFill>
                  <a:srgbClr val="0B0080"/>
                </a:solidFill>
                <a:latin typeface="Helvetica"/>
                <a:ea typeface="Helvetica"/>
                <a:cs typeface="Helvetica"/>
                <a:sym typeface="Helvetica"/>
              </a:defRPr>
            </a:pPr>
            <a:r>
              <a:rPr u="sng">
                <a:hlinkClick r:id="rId6" invalidUrl="" action="" tgtFrame="" tooltip="" history="1" highlightClick="0" endSnd="0"/>
              </a:rPr>
              <a:t>Liskov substitution principle</a:t>
            </a:r>
          </a:p>
          <a:p>
            <a:pPr>
              <a:lnSpc>
                <a:spcPts val="3700"/>
              </a:lnSpc>
              <a:defRPr sz="1600">
                <a:latin typeface="Helvetica"/>
                <a:ea typeface="Helvetica"/>
                <a:cs typeface="Helvetica"/>
                <a:sym typeface="Helvetica"/>
              </a:defRPr>
            </a:pPr>
            <a:r>
              <a:t>the notion that “objects in a program should be replaceable with instances of their subtypes without altering the correctness of that program”. See also </a:t>
            </a:r>
            <a:r>
              <a:rPr u="sng">
                <a:solidFill>
                  <a:srgbClr val="0B0080"/>
                </a:solidFill>
                <a:hlinkClick r:id="rId7" invalidUrl="" action="" tgtFrame="" tooltip="" history="1" highlightClick="0" endSnd="0"/>
              </a:rPr>
              <a:t>design by contract</a:t>
            </a:r>
            <a:r>
              <a:t>.</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8" invalidUrl="" action="" tgtFrame="" tooltip="" history="1" highlightClick="0" endSnd="0"/>
              </a:rPr>
              <a:t>ISP</a:t>
            </a:r>
          </a:p>
          <a:p>
            <a:pPr>
              <a:lnSpc>
                <a:spcPts val="3400"/>
              </a:lnSpc>
              <a:defRPr b="1" sz="1600">
                <a:solidFill>
                  <a:srgbClr val="0B0080"/>
                </a:solidFill>
                <a:latin typeface="Helvetica"/>
                <a:ea typeface="Helvetica"/>
                <a:cs typeface="Helvetica"/>
                <a:sym typeface="Helvetica"/>
              </a:defRPr>
            </a:pPr>
            <a:r>
              <a:rPr u="sng">
                <a:hlinkClick r:id="rId8" invalidUrl="" action="" tgtFrame="" tooltip="" history="1" highlightClick="0" endSnd="0"/>
              </a:rPr>
              <a:t>Interface segregation principle</a:t>
            </a:r>
          </a:p>
          <a:p>
            <a:pPr>
              <a:lnSpc>
                <a:spcPts val="3700"/>
              </a:lnSpc>
              <a:defRPr sz="1600">
                <a:latin typeface="Helvetica"/>
                <a:ea typeface="Helvetica"/>
                <a:cs typeface="Helvetica"/>
                <a:sym typeface="Helvetica"/>
              </a:defRPr>
            </a:pPr>
            <a:r>
              <a:t>the notion that “many client specific interfaces are better than one general purpose interface.”</a:t>
            </a:r>
            <a:r>
              <a:rPr sz="1000" u="sng">
                <a:solidFill>
                  <a:srgbClr val="0B0080"/>
                </a:solidFill>
                <a:hlinkClick r:id="rId9" invalidUrl="" action="" tgtFrame="" tooltip="" history="1" highlightClick="0" endSnd="0"/>
              </a:rPr>
              <a:t>[5]</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10" invalidUrl="" action="" tgtFrame="" tooltip="" history="1" highlightClick="0" endSnd="0"/>
              </a:rPr>
              <a:t>DIP</a:t>
            </a:r>
          </a:p>
          <a:p>
            <a:pPr>
              <a:lnSpc>
                <a:spcPts val="3400"/>
              </a:lnSpc>
              <a:defRPr b="1" sz="1600">
                <a:solidFill>
                  <a:srgbClr val="0B0080"/>
                </a:solidFill>
                <a:latin typeface="Helvetica"/>
                <a:ea typeface="Helvetica"/>
                <a:cs typeface="Helvetica"/>
                <a:sym typeface="Helvetica"/>
              </a:defRPr>
            </a:pPr>
            <a:r>
              <a:rPr u="sng">
                <a:hlinkClick r:id="rId10" invalidUrl="" action="" tgtFrame="" tooltip="" history="1" highlightClick="0" endSnd="0"/>
              </a:rPr>
              <a:t>Dependency inversion principle</a:t>
            </a:r>
          </a:p>
          <a:p>
            <a:pPr>
              <a:lnSpc>
                <a:spcPts val="3700"/>
              </a:lnSpc>
              <a:defRPr sz="1600">
                <a:latin typeface="Helvetica"/>
                <a:ea typeface="Helvetica"/>
                <a:cs typeface="Helvetica"/>
                <a:sym typeface="Helvetica"/>
              </a:defRPr>
            </a:pPr>
            <a:r>
              <a:t>the notion that one should “Depend upon Abstractions. Do not depend upon concretions.”</a:t>
            </a:r>
            <a:r>
              <a:rPr sz="1000" u="sng">
                <a:solidFill>
                  <a:srgbClr val="0B0080"/>
                </a:solidFill>
                <a:hlinkClick r:id="rId9" invalidUrl="" action="" tgtFrame="" tooltip="" history="1" highlightClick="0" endSnd="0"/>
              </a:rPr>
              <a:t>[5]</a:t>
            </a:r>
          </a:p>
          <a:p>
            <a:pPr>
              <a:lnSpc>
                <a:spcPts val="3700"/>
              </a:lnSpc>
              <a:defRPr sz="1600">
                <a:latin typeface="Helvetica"/>
                <a:ea typeface="Helvetica"/>
                <a:cs typeface="Helvetica"/>
                <a:sym typeface="Helvetica"/>
              </a:defRPr>
            </a:pPr>
            <a:r>
              <a:rPr u="sng">
                <a:solidFill>
                  <a:srgbClr val="0B0080"/>
                </a:solidFill>
                <a:hlinkClick r:id="rId11" invalidUrl="" action="" tgtFrame="" tooltip="" history="1" highlightClick="0" endSnd="0"/>
              </a:rPr>
              <a:t>Dependency injection</a:t>
            </a:r>
            <a:r>
              <a:t> is one method of following this principle.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 name="Shape 373"/>
          <p:cNvSpPr/>
          <p:nvPr>
            <p:ph type="sldImg"/>
          </p:nvPr>
        </p:nvSpPr>
        <p:spPr>
          <a:prstGeom prst="rect">
            <a:avLst/>
          </a:prstGeom>
        </p:spPr>
        <p:txBody>
          <a:bodyPr/>
          <a:lstStyle/>
          <a:p>
            <a:pPr/>
          </a:p>
        </p:txBody>
      </p:sp>
      <p:sp>
        <p:nvSpPr>
          <p:cNvPr id="374" name="Shape 374"/>
          <p:cNvSpPr/>
          <p:nvPr>
            <p:ph type="body" sz="quarter" idx="1"/>
          </p:nvPr>
        </p:nvSpPr>
        <p:spPr>
          <a:prstGeom prst="rect">
            <a:avLst/>
          </a:prstGeom>
        </p:spPr>
        <p:txBody>
          <a:bodyPr/>
          <a:lstStyle/>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3" invalidUrl="" action="" tgtFrame="" tooltip="" history="1" highlightClick="0" endSnd="0"/>
              </a:rPr>
              <a:t>SRP</a:t>
            </a:r>
          </a:p>
          <a:p>
            <a:pPr>
              <a:lnSpc>
                <a:spcPts val="3400"/>
              </a:lnSpc>
              <a:defRPr b="1" sz="1600">
                <a:solidFill>
                  <a:srgbClr val="0B0080"/>
                </a:solidFill>
                <a:latin typeface="Helvetica"/>
                <a:ea typeface="Helvetica"/>
                <a:cs typeface="Helvetica"/>
                <a:sym typeface="Helvetica"/>
              </a:defRPr>
            </a:pPr>
            <a:r>
              <a:rPr u="sng">
                <a:hlinkClick r:id="rId3" invalidUrl="" action="" tgtFrame="" tooltip="" history="1" highlightClick="0" endSnd="0"/>
              </a:rPr>
              <a:t>Single responsibility principle</a:t>
            </a:r>
          </a:p>
          <a:p>
            <a:pPr>
              <a:lnSpc>
                <a:spcPts val="3700"/>
              </a:lnSpc>
              <a:defRPr sz="1600">
                <a:latin typeface="Helvetica"/>
                <a:ea typeface="Helvetica"/>
                <a:cs typeface="Helvetica"/>
                <a:sym typeface="Helvetica"/>
              </a:defRPr>
            </a:pPr>
            <a:r>
              <a:t>the notion that an </a:t>
            </a:r>
            <a:r>
              <a:rPr u="sng">
                <a:solidFill>
                  <a:srgbClr val="0B0080"/>
                </a:solidFill>
                <a:hlinkClick r:id="rId4" invalidUrl="" action="" tgtFrame="" tooltip="" history="1" highlightClick="0" endSnd="0"/>
              </a:rPr>
              <a:t>object</a:t>
            </a:r>
            <a:r>
              <a:t> should have only a single responsibility.</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5" invalidUrl="" action="" tgtFrame="" tooltip="" history="1" highlightClick="0" endSnd="0"/>
              </a:rPr>
              <a:t>OCP</a:t>
            </a:r>
          </a:p>
          <a:p>
            <a:pPr>
              <a:lnSpc>
                <a:spcPts val="3400"/>
              </a:lnSpc>
              <a:defRPr b="1" sz="1600">
                <a:solidFill>
                  <a:srgbClr val="0B0080"/>
                </a:solidFill>
                <a:latin typeface="Helvetica"/>
                <a:ea typeface="Helvetica"/>
                <a:cs typeface="Helvetica"/>
                <a:sym typeface="Helvetica"/>
              </a:defRPr>
            </a:pPr>
            <a:r>
              <a:rPr u="sng">
                <a:hlinkClick r:id="rId5" invalidUrl="" action="" tgtFrame="" tooltip="" history="1" highlightClick="0" endSnd="0"/>
              </a:rPr>
              <a:t>Open/closed principle</a:t>
            </a:r>
          </a:p>
          <a:p>
            <a:pPr>
              <a:lnSpc>
                <a:spcPts val="3700"/>
              </a:lnSpc>
              <a:defRPr sz="1600">
                <a:latin typeface="Helvetica"/>
                <a:ea typeface="Helvetica"/>
                <a:cs typeface="Helvetica"/>
                <a:sym typeface="Helvetica"/>
              </a:defRPr>
            </a:pPr>
            <a:r>
              <a:t>the notion that “software entities … should be open for extension, but closed for modification”.</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6" invalidUrl="" action="" tgtFrame="" tooltip="" history="1" highlightClick="0" endSnd="0"/>
              </a:rPr>
              <a:t>LSP</a:t>
            </a:r>
          </a:p>
          <a:p>
            <a:pPr>
              <a:lnSpc>
                <a:spcPts val="3400"/>
              </a:lnSpc>
              <a:defRPr b="1" sz="1600">
                <a:solidFill>
                  <a:srgbClr val="0B0080"/>
                </a:solidFill>
                <a:latin typeface="Helvetica"/>
                <a:ea typeface="Helvetica"/>
                <a:cs typeface="Helvetica"/>
                <a:sym typeface="Helvetica"/>
              </a:defRPr>
            </a:pPr>
            <a:r>
              <a:rPr u="sng">
                <a:hlinkClick r:id="rId6" invalidUrl="" action="" tgtFrame="" tooltip="" history="1" highlightClick="0" endSnd="0"/>
              </a:rPr>
              <a:t>Liskov substitution principle</a:t>
            </a:r>
          </a:p>
          <a:p>
            <a:pPr>
              <a:lnSpc>
                <a:spcPts val="3700"/>
              </a:lnSpc>
              <a:defRPr sz="1600">
                <a:latin typeface="Helvetica"/>
                <a:ea typeface="Helvetica"/>
                <a:cs typeface="Helvetica"/>
                <a:sym typeface="Helvetica"/>
              </a:defRPr>
            </a:pPr>
            <a:r>
              <a:t>the notion that “objects in a program should be replaceable with instances of their subtypes without altering the correctness of that program”. See also </a:t>
            </a:r>
            <a:r>
              <a:rPr u="sng">
                <a:solidFill>
                  <a:srgbClr val="0B0080"/>
                </a:solidFill>
                <a:hlinkClick r:id="rId7" invalidUrl="" action="" tgtFrame="" tooltip="" history="1" highlightClick="0" endSnd="0"/>
              </a:rPr>
              <a:t>design by contract</a:t>
            </a:r>
            <a:r>
              <a:t>.</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8" invalidUrl="" action="" tgtFrame="" tooltip="" history="1" highlightClick="0" endSnd="0"/>
              </a:rPr>
              <a:t>ISP</a:t>
            </a:r>
          </a:p>
          <a:p>
            <a:pPr>
              <a:lnSpc>
                <a:spcPts val="3400"/>
              </a:lnSpc>
              <a:defRPr b="1" sz="1600">
                <a:solidFill>
                  <a:srgbClr val="0B0080"/>
                </a:solidFill>
                <a:latin typeface="Helvetica"/>
                <a:ea typeface="Helvetica"/>
                <a:cs typeface="Helvetica"/>
                <a:sym typeface="Helvetica"/>
              </a:defRPr>
            </a:pPr>
            <a:r>
              <a:rPr u="sng">
                <a:hlinkClick r:id="rId8" invalidUrl="" action="" tgtFrame="" tooltip="" history="1" highlightClick="0" endSnd="0"/>
              </a:rPr>
              <a:t>Interface segregation principle</a:t>
            </a:r>
          </a:p>
          <a:p>
            <a:pPr>
              <a:lnSpc>
                <a:spcPts val="3700"/>
              </a:lnSpc>
              <a:defRPr sz="1600">
                <a:latin typeface="Helvetica"/>
                <a:ea typeface="Helvetica"/>
                <a:cs typeface="Helvetica"/>
                <a:sym typeface="Helvetica"/>
              </a:defRPr>
            </a:pPr>
            <a:r>
              <a:t>the notion that “many client specific interfaces are better than one general purpose interface.”</a:t>
            </a:r>
            <a:r>
              <a:rPr sz="1000" u="sng">
                <a:solidFill>
                  <a:srgbClr val="0B0080"/>
                </a:solidFill>
                <a:hlinkClick r:id="rId9" invalidUrl="" action="" tgtFrame="" tooltip="" history="1" highlightClick="0" endSnd="0"/>
              </a:rPr>
              <a:t>[5]</a:t>
            </a:r>
          </a:p>
          <a:p>
            <a:pPr>
              <a:lnSpc>
                <a:spcPts val="3400"/>
              </a:lnSpc>
              <a:defRPr b="1" sz="1600">
                <a:latin typeface="Helvetica"/>
                <a:ea typeface="Helvetica"/>
                <a:cs typeface="Helvetica"/>
                <a:sym typeface="Helvetica"/>
              </a:defRPr>
            </a:pPr>
          </a:p>
          <a:p>
            <a:pPr>
              <a:lnSpc>
                <a:spcPts val="3400"/>
              </a:lnSpc>
              <a:defRPr sz="1600">
                <a:solidFill>
                  <a:srgbClr val="0B0080"/>
                </a:solidFill>
                <a:latin typeface="Helvetica"/>
                <a:ea typeface="Helvetica"/>
                <a:cs typeface="Helvetica"/>
                <a:sym typeface="Helvetica"/>
              </a:defRPr>
            </a:pPr>
            <a:r>
              <a:rPr u="sng">
                <a:hlinkClick r:id="rId10" invalidUrl="" action="" tgtFrame="" tooltip="" history="1" highlightClick="0" endSnd="0"/>
              </a:rPr>
              <a:t>DIP</a:t>
            </a:r>
          </a:p>
          <a:p>
            <a:pPr>
              <a:lnSpc>
                <a:spcPts val="3400"/>
              </a:lnSpc>
              <a:defRPr b="1" sz="1600">
                <a:solidFill>
                  <a:srgbClr val="0B0080"/>
                </a:solidFill>
                <a:latin typeface="Helvetica"/>
                <a:ea typeface="Helvetica"/>
                <a:cs typeface="Helvetica"/>
                <a:sym typeface="Helvetica"/>
              </a:defRPr>
            </a:pPr>
            <a:r>
              <a:rPr u="sng">
                <a:hlinkClick r:id="rId10" invalidUrl="" action="" tgtFrame="" tooltip="" history="1" highlightClick="0" endSnd="0"/>
              </a:rPr>
              <a:t>Dependency inversion principle</a:t>
            </a:r>
          </a:p>
          <a:p>
            <a:pPr>
              <a:lnSpc>
                <a:spcPts val="3700"/>
              </a:lnSpc>
              <a:defRPr sz="1600">
                <a:latin typeface="Helvetica"/>
                <a:ea typeface="Helvetica"/>
                <a:cs typeface="Helvetica"/>
                <a:sym typeface="Helvetica"/>
              </a:defRPr>
            </a:pPr>
            <a:r>
              <a:t>the notion that one should “Depend upon Abstractions. Do not depend upon concretions.”</a:t>
            </a:r>
            <a:r>
              <a:rPr sz="1000" u="sng">
                <a:solidFill>
                  <a:srgbClr val="0B0080"/>
                </a:solidFill>
                <a:hlinkClick r:id="rId9" invalidUrl="" action="" tgtFrame="" tooltip="" history="1" highlightClick="0" endSnd="0"/>
              </a:rPr>
              <a:t>[5]</a:t>
            </a:r>
          </a:p>
          <a:p>
            <a:pPr>
              <a:lnSpc>
                <a:spcPts val="3700"/>
              </a:lnSpc>
              <a:defRPr sz="1600">
                <a:latin typeface="Helvetica"/>
                <a:ea typeface="Helvetica"/>
                <a:cs typeface="Helvetica"/>
                <a:sym typeface="Helvetica"/>
              </a:defRPr>
            </a:pPr>
            <a:r>
              <a:rPr u="sng">
                <a:solidFill>
                  <a:srgbClr val="0B0080"/>
                </a:solidFill>
                <a:hlinkClick r:id="rId11" invalidUrl="" action="" tgtFrame="" tooltip="" history="1" highlightClick="0" endSnd="0"/>
              </a:rPr>
              <a:t>Dependency injection</a:t>
            </a:r>
            <a:r>
              <a:t> is one method of following this principle.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hape 204"/>
          <p:cNvSpPr/>
          <p:nvPr>
            <p:ph type="sldImg"/>
          </p:nvPr>
        </p:nvSpPr>
        <p:spPr>
          <a:prstGeom prst="rect">
            <a:avLst/>
          </a:prstGeom>
        </p:spPr>
        <p:txBody>
          <a:bodyPr/>
          <a:lstStyle/>
          <a:p>
            <a:pPr/>
          </a:p>
        </p:txBody>
      </p:sp>
      <p:sp>
        <p:nvSpPr>
          <p:cNvPr id="205" name="Shape 205"/>
          <p:cNvSpPr/>
          <p:nvPr>
            <p:ph type="body" sz="quarter" idx="1"/>
          </p:nvPr>
        </p:nvSpPr>
        <p:spPr>
          <a:prstGeom prst="rect">
            <a:avLst/>
          </a:prstGeom>
        </p:spPr>
        <p:txBody>
          <a:bodyPr/>
          <a:lstStyle>
            <a:lvl1pPr defTabSz="406400">
              <a:lnSpc>
                <a:spcPct val="100000"/>
              </a:lnSpc>
              <a:defRPr sz="1800">
                <a:latin typeface="Lucida Grande"/>
                <a:ea typeface="Lucida Grande"/>
                <a:cs typeface="Lucida Grande"/>
                <a:sym typeface="Lucida Grande"/>
              </a:defRPr>
            </a:lvl1pPr>
          </a:lstStyle>
          <a:p>
            <a:pPr/>
            <a:r>
              <a:t>TDD is part of a bigger picture.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Shape 217"/>
          <p:cNvSpPr/>
          <p:nvPr>
            <p:ph type="sldImg"/>
          </p:nvPr>
        </p:nvSpPr>
        <p:spPr>
          <a:prstGeom prst="rect">
            <a:avLst/>
          </a:prstGeom>
        </p:spPr>
        <p:txBody>
          <a:bodyPr/>
          <a:lstStyle/>
          <a:p>
            <a:pPr/>
          </a:p>
        </p:txBody>
      </p:sp>
      <p:sp>
        <p:nvSpPr>
          <p:cNvPr id="218" name="Shape 218"/>
          <p:cNvSpPr/>
          <p:nvPr>
            <p:ph type="body" sz="quarter" idx="1"/>
          </p:nvPr>
        </p:nvSpPr>
        <p:spPr>
          <a:prstGeom prst="rect">
            <a:avLst/>
          </a:prstGeom>
        </p:spPr>
        <p:txBody>
          <a:bodyPr/>
          <a:lstStyle/>
          <a:p>
            <a:pPr/>
            <a:r>
              <a:t>1) Write a failing test for new functionality</a:t>
            </a:r>
          </a:p>
          <a:p>
            <a:pPr/>
            <a:r>
              <a:t>2)  Write just enough code to pass the test</a:t>
            </a:r>
          </a:p>
          <a:p>
            <a:pPr/>
            <a:r>
              <a:t>3)  Optimize, clean-up WITHOUT adding new functionality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Shape 238"/>
          <p:cNvSpPr/>
          <p:nvPr>
            <p:ph type="sldImg"/>
          </p:nvPr>
        </p:nvSpPr>
        <p:spPr>
          <a:prstGeom prst="rect">
            <a:avLst/>
          </a:prstGeom>
        </p:spPr>
        <p:txBody>
          <a:bodyPr/>
          <a:lstStyle/>
          <a:p>
            <a:pPr/>
          </a:p>
        </p:txBody>
      </p:sp>
      <p:sp>
        <p:nvSpPr>
          <p:cNvPr id="239" name="Shape 239"/>
          <p:cNvSpPr/>
          <p:nvPr>
            <p:ph type="body" sz="quarter" idx="1"/>
          </p:nvPr>
        </p:nvSpPr>
        <p:spPr>
          <a:prstGeom prst="rect">
            <a:avLst/>
          </a:prstGeom>
        </p:spPr>
        <p:txBody>
          <a:bodyPr/>
          <a:lstStyle/>
          <a:p>
            <a:pPr/>
            <a:r>
              <a:t>start somewhere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hape 245"/>
          <p:cNvSpPr/>
          <p:nvPr>
            <p:ph type="sldImg"/>
          </p:nvPr>
        </p:nvSpPr>
        <p:spPr>
          <a:prstGeom prst="rect">
            <a:avLst/>
          </a:prstGeom>
        </p:spPr>
        <p:txBody>
          <a:bodyPr/>
          <a:lstStyle/>
          <a:p>
            <a:pPr/>
          </a:p>
        </p:txBody>
      </p:sp>
      <p:sp>
        <p:nvSpPr>
          <p:cNvPr id="246" name="Shape 246"/>
          <p:cNvSpPr/>
          <p:nvPr>
            <p:ph type="body" sz="quarter" idx="1"/>
          </p:nvPr>
        </p:nvSpPr>
        <p:spPr>
          <a:prstGeom prst="rect">
            <a:avLst/>
          </a:prstGeom>
        </p:spPr>
        <p:txBody>
          <a:bodyPr/>
          <a:lstStyle/>
          <a:p>
            <a:pPr/>
            <a:r>
              <a:t>1) Write a failing test for new functionality</a:t>
            </a:r>
          </a:p>
          <a:p>
            <a:pPr/>
            <a:r>
              <a:t>2)  Write just enough code to pass the test</a:t>
            </a:r>
          </a:p>
          <a:p>
            <a:pPr/>
            <a:r>
              <a:t>3)  Optimize, clean-up WITHOUT adding new functionality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Shape 282"/>
          <p:cNvSpPr/>
          <p:nvPr>
            <p:ph type="sldImg"/>
          </p:nvPr>
        </p:nvSpPr>
        <p:spPr>
          <a:prstGeom prst="rect">
            <a:avLst/>
          </a:prstGeom>
        </p:spPr>
        <p:txBody>
          <a:bodyPr/>
          <a:lstStyle/>
          <a:p>
            <a:pPr/>
          </a:p>
        </p:txBody>
      </p:sp>
      <p:sp>
        <p:nvSpPr>
          <p:cNvPr id="283" name="Shape 283"/>
          <p:cNvSpPr/>
          <p:nvPr>
            <p:ph type="body" sz="quarter" idx="1"/>
          </p:nvPr>
        </p:nvSpPr>
        <p:spPr>
          <a:prstGeom prst="rect">
            <a:avLst/>
          </a:prstGeom>
        </p:spPr>
        <p:txBody>
          <a:bodyPr/>
          <a:lstStyle/>
          <a:p>
            <a:pPr/>
            <a:r>
              <a:t>Phi - the golden ratio</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Shape 303"/>
          <p:cNvSpPr/>
          <p:nvPr>
            <p:ph type="sldImg"/>
          </p:nvPr>
        </p:nvSpPr>
        <p:spPr>
          <a:prstGeom prst="rect">
            <a:avLst/>
          </a:prstGeom>
        </p:spPr>
        <p:txBody>
          <a:bodyPr/>
          <a:lstStyle/>
          <a:p>
            <a:pPr/>
          </a:p>
        </p:txBody>
      </p:sp>
      <p:sp>
        <p:nvSpPr>
          <p:cNvPr id="304" name="Shape 304"/>
          <p:cNvSpPr/>
          <p:nvPr>
            <p:ph type="body" sz="quarter" idx="1"/>
          </p:nvPr>
        </p:nvSpPr>
        <p:spPr>
          <a:prstGeom prst="rect">
            <a:avLst/>
          </a:prstGeom>
        </p:spPr>
        <p:txBody>
          <a:bodyPr/>
          <a:lstStyle/>
          <a:p>
            <a:pPr/>
            <a:r>
              <a:t>DO THE CODE KATAS NOW</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Shape 312"/>
          <p:cNvSpPr/>
          <p:nvPr>
            <p:ph type="sldImg"/>
          </p:nvPr>
        </p:nvSpPr>
        <p:spPr>
          <a:prstGeom prst="rect">
            <a:avLst/>
          </a:prstGeom>
        </p:spPr>
        <p:txBody>
          <a:bodyPr/>
          <a:lstStyle/>
          <a:p>
            <a:pPr/>
          </a:p>
        </p:txBody>
      </p:sp>
      <p:sp>
        <p:nvSpPr>
          <p:cNvPr id="313" name="Shape 313"/>
          <p:cNvSpPr/>
          <p:nvPr>
            <p:ph type="body" sz="quarter" idx="1"/>
          </p:nvPr>
        </p:nvSpPr>
        <p:spPr>
          <a:prstGeom prst="rect">
            <a:avLst/>
          </a:prstGeom>
        </p:spPr>
        <p:txBody>
          <a:bodyPr/>
          <a:lstStyle/>
          <a:p>
            <a:pPr/>
            <a:r>
              <a:t>Want to take some time to talk about designing your applications and components to be testable.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Shape 318"/>
          <p:cNvSpPr/>
          <p:nvPr>
            <p:ph type="sldImg"/>
          </p:nvPr>
        </p:nvSpPr>
        <p:spPr>
          <a:prstGeom prst="rect">
            <a:avLst/>
          </a:prstGeom>
        </p:spPr>
        <p:txBody>
          <a:bodyPr/>
          <a:lstStyle/>
          <a:p>
            <a:pPr/>
          </a:p>
        </p:txBody>
      </p:sp>
      <p:sp>
        <p:nvSpPr>
          <p:cNvPr id="319" name="Shape 319"/>
          <p:cNvSpPr/>
          <p:nvPr>
            <p:ph type="body" sz="quarter" idx="1"/>
          </p:nvPr>
        </p:nvSpPr>
        <p:spPr>
          <a:prstGeom prst="rect">
            <a:avLst/>
          </a:prstGeom>
        </p:spPr>
        <p:txBody>
          <a:bodyPr/>
          <a:lstStyle/>
          <a:p>
            <a:pPr/>
            <a:r>
              <a:t>Reminds me of a quote</a:t>
            </a:r>
          </a:p>
          <a:p>
            <a:pPr/>
            <a:r>
              <a:t>But we have some boundaries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4833937" y="2303859"/>
            <a:ext cx="14716126" cy="4643438"/>
          </a:xfrm>
          <a:prstGeom prst="rect">
            <a:avLst/>
          </a:prstGeom>
        </p:spPr>
        <p:txBody>
          <a:bodyPr anchor="b"/>
          <a:lstStyle/>
          <a:p>
            <a:pPr/>
            <a:r>
              <a:t>Title Text</a:t>
            </a:r>
          </a:p>
        </p:txBody>
      </p:sp>
      <p:sp>
        <p:nvSpPr>
          <p:cNvPr id="12" name="Body Level One…"/>
          <p:cNvSpPr txBox="1"/>
          <p:nvPr>
            <p:ph type="body" sz="quarter" idx="1"/>
          </p:nvPr>
        </p:nvSpPr>
        <p:spPr>
          <a:xfrm>
            <a:off x="4833937" y="7072312"/>
            <a:ext cx="14716126" cy="1589485"/>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4833937" y="8947546"/>
            <a:ext cx="14716126" cy="660798"/>
          </a:xfrm>
          <a:prstGeom prst="rect">
            <a:avLst/>
          </a:prstGeom>
        </p:spPr>
        <p:txBody>
          <a:bodyPr anchor="t">
            <a:spAutoFit/>
          </a:bodyPr>
          <a:lstStyle>
            <a:lvl1pPr marL="0" indent="0" algn="ctr">
              <a:spcBef>
                <a:spcPts val="0"/>
              </a:spcBef>
              <a:buSzTx/>
              <a:buNone/>
              <a:defRPr sz="3200">
                <a:latin typeface="Helvetica"/>
                <a:ea typeface="Helvetica"/>
                <a:cs typeface="Helvetica"/>
                <a:sym typeface="Helvetica"/>
              </a:defRPr>
            </a:lvl1pPr>
          </a:lstStyle>
          <a:p>
            <a:pPr/>
            <a:r>
              <a:t>–Johnny Appleseed</a:t>
            </a:r>
          </a:p>
        </p:txBody>
      </p:sp>
      <p:sp>
        <p:nvSpPr>
          <p:cNvPr id="94" name="“Type a quote here.”"/>
          <p:cNvSpPr txBox="1"/>
          <p:nvPr>
            <p:ph type="body" sz="quarter" idx="22"/>
          </p:nvPr>
        </p:nvSpPr>
        <p:spPr>
          <a:xfrm>
            <a:off x="4833937" y="6000353"/>
            <a:ext cx="14716126" cy="965201"/>
          </a:xfrm>
          <a:prstGeom prst="rect">
            <a:avLst/>
          </a:prstGeom>
        </p:spPr>
        <p:txBody>
          <a:bodyPr>
            <a:spAutoFit/>
          </a:bodyPr>
          <a:lstStyle>
            <a:lvl1pPr marL="0" indent="0" algn="ctr">
              <a:spcBef>
                <a:spcPts val="0"/>
              </a:spcBef>
              <a:buSzTx/>
              <a:buNone/>
              <a:defRPr sz="5200"/>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1905000" y="0"/>
            <a:ext cx="20563290" cy="13716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sz="half" idx="21"/>
          </p:nvPr>
        </p:nvSpPr>
        <p:spPr>
          <a:xfrm>
            <a:off x="5307210" y="892968"/>
            <a:ext cx="13751720" cy="9172589"/>
          </a:xfrm>
          <a:prstGeom prst="rect">
            <a:avLst/>
          </a:prstGeom>
        </p:spPr>
        <p:txBody>
          <a:bodyPr lIns="91439" tIns="45719" rIns="91439" bIns="45719" anchor="t">
            <a:noAutofit/>
          </a:bodyPr>
          <a:lstStyle/>
          <a:p>
            <a:pPr/>
          </a:p>
        </p:txBody>
      </p:sp>
      <p:sp>
        <p:nvSpPr>
          <p:cNvPr id="21" name="Title Text"/>
          <p:cNvSpPr txBox="1"/>
          <p:nvPr>
            <p:ph type="title"/>
          </p:nvPr>
        </p:nvSpPr>
        <p:spPr>
          <a:xfrm>
            <a:off x="4833937" y="9447609"/>
            <a:ext cx="14716126" cy="2000251"/>
          </a:xfrm>
          <a:prstGeom prst="rect">
            <a:avLst/>
          </a:prstGeom>
        </p:spPr>
        <p:txBody>
          <a:bodyPr anchor="b"/>
          <a:lstStyle/>
          <a:p>
            <a:pPr/>
            <a:r>
              <a:t>Title Text</a:t>
            </a:r>
          </a:p>
        </p:txBody>
      </p:sp>
      <p:sp>
        <p:nvSpPr>
          <p:cNvPr id="22" name="Body Level One…"/>
          <p:cNvSpPr txBox="1"/>
          <p:nvPr>
            <p:ph type="body" sz="quarter"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11935814" y="13001625"/>
            <a:ext cx="494513" cy="51117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4833937" y="4536281"/>
            <a:ext cx="14716126" cy="4643438"/>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6869906" y="892968"/>
            <a:ext cx="17377173" cy="11584782"/>
          </a:xfrm>
          <a:prstGeom prst="rect">
            <a:avLst/>
          </a:prstGeom>
        </p:spPr>
        <p:txBody>
          <a:bodyPr lIns="91439" tIns="45719" rIns="91439" bIns="45719" anchor="t">
            <a:noAutofit/>
          </a:bodyPr>
          <a:lstStyle/>
          <a:p>
            <a:pPr/>
          </a:p>
        </p:txBody>
      </p:sp>
      <p:sp>
        <p:nvSpPr>
          <p:cNvPr id="39" name="Title Text"/>
          <p:cNvSpPr txBox="1"/>
          <p:nvPr>
            <p:ph type="title"/>
          </p:nvPr>
        </p:nvSpPr>
        <p:spPr>
          <a:xfrm>
            <a:off x="4387453" y="892968"/>
            <a:ext cx="7500938" cy="5607845"/>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21"/>
          </p:nvPr>
        </p:nvSpPr>
        <p:spPr>
          <a:xfrm>
            <a:off x="9423796" y="3661171"/>
            <a:ext cx="13260587" cy="8840392"/>
          </a:xfrm>
          <a:prstGeom prst="rect">
            <a:avLst/>
          </a:prstGeom>
        </p:spPr>
        <p:txBody>
          <a:bodyPr lIns="91439" tIns="45719" rIns="91439" bIns="45719" anchor="t">
            <a:noAutofit/>
          </a:bodyPr>
          <a:lstStyle/>
          <a:p>
            <a:pPr/>
          </a:p>
        </p:txBody>
      </p:sp>
      <p:sp>
        <p:nvSpPr>
          <p:cNvPr id="66" name="Title Text"/>
          <p:cNvSpPr txBox="1"/>
          <p:nvPr>
            <p:ph type="title"/>
          </p:nvPr>
        </p:nvSpPr>
        <p:spPr>
          <a:xfrm>
            <a:off x="4387453" y="553640"/>
            <a:ext cx="15609094" cy="3036095"/>
          </a:xfrm>
          <a:prstGeom prst="rect">
            <a:avLst/>
          </a:prstGeom>
        </p:spPr>
        <p:txBody>
          <a:bodyPr/>
          <a:lstStyle/>
          <a:p>
            <a:pPr/>
            <a:r>
              <a:t>Title Text</a:t>
            </a:r>
          </a:p>
        </p:txBody>
      </p:sp>
      <p:sp>
        <p:nvSpPr>
          <p:cNvPr id="67" name="Body Level One…"/>
          <p:cNvSpPr txBox="1"/>
          <p:nvPr>
            <p:ph type="body" sz="quarter" idx="1"/>
          </p:nvPr>
        </p:nvSpPr>
        <p:spPr>
          <a:xfrm>
            <a:off x="4387453" y="3661171"/>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4387453" y="1785937"/>
            <a:ext cx="15609094" cy="101441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idx="21"/>
          </p:nvPr>
        </p:nvSpPr>
        <p:spPr>
          <a:xfrm>
            <a:off x="-291704" y="1250156"/>
            <a:ext cx="16841392" cy="11227594"/>
          </a:xfrm>
          <a:prstGeom prst="rect">
            <a:avLst/>
          </a:prstGeom>
        </p:spPr>
        <p:txBody>
          <a:bodyPr lIns="91439" tIns="45719" rIns="91439" bIns="45719" anchor="t">
            <a:noAutofit/>
          </a:bodyPr>
          <a:lstStyle/>
          <a:p>
            <a:pPr/>
          </a:p>
        </p:txBody>
      </p:sp>
      <p:sp>
        <p:nvSpPr>
          <p:cNvPr id="84" name="Image"/>
          <p:cNvSpPr/>
          <p:nvPr>
            <p:ph type="pic" sz="quarter" idx="22"/>
          </p:nvPr>
        </p:nvSpPr>
        <p:spPr>
          <a:xfrm>
            <a:off x="12442031" y="7069144"/>
            <a:ext cx="8518923" cy="5682241"/>
          </a:xfrm>
          <a:prstGeom prst="rect">
            <a:avLst/>
          </a:prstGeom>
        </p:spPr>
        <p:txBody>
          <a:bodyPr lIns="91439" tIns="45719" rIns="91439" bIns="45719" anchor="t">
            <a:noAutofit/>
          </a:bodyPr>
          <a:lstStyle/>
          <a:p>
            <a:pPr/>
          </a:p>
        </p:txBody>
      </p:sp>
      <p:sp>
        <p:nvSpPr>
          <p:cNvPr id="85" name="Image"/>
          <p:cNvSpPr/>
          <p:nvPr>
            <p:ph type="pic" sz="quarter" idx="23"/>
          </p:nvPr>
        </p:nvSpPr>
        <p:spPr>
          <a:xfrm>
            <a:off x="12192000" y="1246988"/>
            <a:ext cx="8251032" cy="5500689"/>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387453" y="625078"/>
            <a:ext cx="15609094" cy="3036094"/>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Title Text</a:t>
            </a:r>
          </a:p>
        </p:txBody>
      </p:sp>
      <p:sp>
        <p:nvSpPr>
          <p:cNvPr id="3" name="Body Level One…"/>
          <p:cNvSpPr txBox="1"/>
          <p:nvPr>
            <p:ph type="body" idx="1"/>
          </p:nvPr>
        </p:nvSpPr>
        <p:spPr>
          <a:xfrm>
            <a:off x="4387453" y="3661171"/>
            <a:ext cx="15609094" cy="88403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35814" y="13010554"/>
            <a:ext cx="494513" cy="511176"/>
          </a:xfrm>
          <a:prstGeom prst="rect">
            <a:avLst/>
          </a:prstGeom>
          <a:ln w="12700">
            <a:miter lim="400000"/>
          </a:ln>
        </p:spPr>
        <p:txBody>
          <a:bodyPr wrap="none" lIns="71437" tIns="71437" rIns="71437" bIns="71437">
            <a:normAutofit fontScale="100000" lnSpcReduction="0"/>
          </a:bodyPr>
          <a:lstStyle>
            <a:lvl1pPr>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Light"/>
        </a:defRPr>
      </a:lvl9pPr>
    </p:titleStyle>
    <p:bodyStyle>
      <a:lvl1pPr marL="617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github.com/shawnewallace/tdd-workshop" TargetMode="External"/><Relationship Id="rId3" Type="http://schemas.openxmlformats.org/officeDocument/2006/relationships/image" Target="../media/image3.png"/><Relationship Id="rId4" Type="http://schemas.openxmlformats.org/officeDocument/2006/relationships/image" Target="../media/image1.tif"/></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8.png"/><Relationship Id="rId3" Type="http://schemas.openxmlformats.org/officeDocument/2006/relationships/image" Target="../media/image1.tif"/><Relationship Id="rId4" Type="http://schemas.openxmlformats.org/officeDocument/2006/relationships/image" Target="../media/image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tif"/><Relationship Id="rId4"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tif"/><Relationship Id="rId3" Type="http://schemas.openxmlformats.org/officeDocument/2006/relationships/image" Target="../media/image1.tif"/><Relationship Id="rId4" Type="http://schemas.openxmlformats.org/officeDocument/2006/relationships/image" Target="../media/image7.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chart" Target="../charts/chart1.xml"/><Relationship Id="rId3" Type="http://schemas.openxmlformats.org/officeDocument/2006/relationships/image" Target="../media/image1.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chart" Target="../charts/chart2.xml"/><Relationship Id="rId3" Type="http://schemas.openxmlformats.org/officeDocument/2006/relationships/image" Target="../media/image1.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png"/><Relationship Id="rId3" Type="http://schemas.openxmlformats.org/officeDocument/2006/relationships/image" Target="../media/image1.tif"/></Relationships>

</file>

<file path=ppt/slides/_rels/slide1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tif"/><Relationship Id="rId6" Type="http://schemas.openxmlformats.org/officeDocument/2006/relationships/image" Target="../media/image1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Relationship Id="rId3" Type="http://schemas.openxmlformats.org/officeDocument/2006/relationships/image" Target="../media/image3.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 Id="rId3" Type="http://schemas.openxmlformats.org/officeDocument/2006/relationships/image" Target="../media/image9.png"/><Relationship Id="rId4" Type="http://schemas.openxmlformats.org/officeDocument/2006/relationships/image" Target="../media/image1.tif"/></Relationships>

</file>

<file path=ppt/slides/_rels/slide2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tif"/></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hyperlink" Target="http://butunclebob.com/ArticleS.UncleBob.TheThreeRulesOfTdd" TargetMode="External"/><Relationship Id="rId4" Type="http://schemas.openxmlformats.org/officeDocument/2006/relationships/image" Target="../media/image1.tif"/></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1.tif"/></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jpeg"/></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tif"/></Relationships>

</file>

<file path=ppt/slides/_rels/slide2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1.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image" Target="../media/image1.tif"/><Relationship Id="rId4" Type="http://schemas.openxmlformats.org/officeDocument/2006/relationships/image" Target="../media/image9.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 Id="rId3" Type="http://schemas.openxmlformats.org/officeDocument/2006/relationships/image" Target="../media/image1.tif"/><Relationship Id="rId4" Type="http://schemas.openxmlformats.org/officeDocument/2006/relationships/image" Target="../media/image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 Id="rId3" Type="http://schemas.openxmlformats.org/officeDocument/2006/relationships/image" Target="../media/image1.tif"/><Relationship Id="rId4" Type="http://schemas.openxmlformats.org/officeDocument/2006/relationships/image" Target="../media/image9.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 Id="rId3" Type="http://schemas.openxmlformats.org/officeDocument/2006/relationships/image" Target="../media/image1.tif"/><Relationship Id="rId4" Type="http://schemas.openxmlformats.org/officeDocument/2006/relationships/image" Target="../media/image9.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jpeg"/><Relationship Id="rId3" Type="http://schemas.openxmlformats.org/officeDocument/2006/relationships/image" Target="../media/image13.png"/><Relationship Id="rId4" Type="http://schemas.openxmlformats.org/officeDocument/2006/relationships/image" Target="../media/image1.tif"/></Relationships>

</file>

<file path=ppt/slides/_rels/slide3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jpeg"/></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tif"/></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codekata.pragprog.com/" TargetMode="External"/><Relationship Id="rId3" Type="http://schemas.openxmlformats.org/officeDocument/2006/relationships/image" Target="../media/image16.png"/><Relationship Id="rId4" Type="http://schemas.openxmlformats.org/officeDocument/2006/relationships/image" Target="../media/image1.tif"/></Relationships>

</file>

<file path=ppt/slides/_rels/slide3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tif"/></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github.com/shawnewallace/tdd-workshop" TargetMode="External"/><Relationship Id="rId3" Type="http://schemas.openxmlformats.org/officeDocument/2006/relationships/image" Target="../media/image3.png"/><Relationship Id="rId4" Type="http://schemas.openxmlformats.org/officeDocument/2006/relationships/image" Target="../media/image1.tif"/></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1.jpeg"/></Relationships>

</file>

<file path=ppt/slides/_rels/slide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6.jpeg"/><Relationship Id="rId4" Type="http://schemas.openxmlformats.org/officeDocument/2006/relationships/image" Target="../media/image1.tif"/></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tif"/></Relationships>

</file>

<file path=ppt/slides/_rels/slide4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tif"/></Relationships>

</file>

<file path=ppt/slides/_rels/slide4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tif"/></Relationships>

</file>

<file path=ppt/slides/_rels/slide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tif"/></Relationships>

</file>

<file path=ppt/slides/_rels/slide4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tif"/></Relationships>

</file>

<file path=ppt/slides/_rels/slide4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tif"/></Relationships>

</file>

<file path=ppt/slides/_rels/slide4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tif"/></Relationships>

</file>

<file path=ppt/slides/_rels/slide5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5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png"/><Relationship Id="rId3" Type="http://schemas.openxmlformats.org/officeDocument/2006/relationships/image" Target="../media/image1.tif"/></Relationships>

</file>

<file path=ppt/slides/_rels/slide5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 Id="rId3" Type="http://schemas.openxmlformats.org/officeDocument/2006/relationships/image" Target="../media/image1.tif"/></Relationships>

</file>

<file path=ppt/slides/_rels/slide5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 Id="rId3" Type="http://schemas.openxmlformats.org/officeDocument/2006/relationships/image" Target="../media/image1.tif"/></Relationships>

</file>

<file path=ppt/slides/_rels/slide5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 Id="rId3" Type="http://schemas.openxmlformats.org/officeDocument/2006/relationships/image" Target="../media/image1.tif"/></Relationships>

</file>

<file path=ppt/slides/_rels/slide5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1.png"/><Relationship Id="rId3" Type="http://schemas.openxmlformats.org/officeDocument/2006/relationships/image" Target="../media/image1.tif"/></Relationships>

</file>

<file path=ppt/slides/_rels/slide5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1.tif"/></Relationships>

</file>

<file path=ppt/slides/_rels/slide5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4.png"/><Relationship Id="rId3" Type="http://schemas.openxmlformats.org/officeDocument/2006/relationships/image" Target="../media/image1.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s>

</file>

<file path=ppt/slides/_rels/slide6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5.png"/><Relationship Id="rId3" Type="http://schemas.openxmlformats.org/officeDocument/2006/relationships/image" Target="../media/image1.tif"/></Relationships>

</file>

<file path=ppt/slides/_rels/slide6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3.png"/><Relationship Id="rId4" Type="http://schemas.openxmlformats.org/officeDocument/2006/relationships/hyperlink" Target="https://github.com/shawnewallace/tdd-workshop" TargetMode="External"/></Relationships>

</file>

<file path=ppt/slides/_rels/slide6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jpeg"/></Relationships>

</file>

<file path=ppt/slides/_rels/slide6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6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6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6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6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3.png"/><Relationship Id="rId4" Type="http://schemas.openxmlformats.org/officeDocument/2006/relationships/hyperlink" Target="https://github.com/shawnewallace/tdd-workshop" TargetMode="External"/></Relationships>

</file>

<file path=ppt/slides/_rels/slide6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6.png"/><Relationship Id="rId3" Type="http://schemas.openxmlformats.org/officeDocument/2006/relationships/hyperlink" Target="mailto:shawn.wallace@centricconsulting.com" TargetMode="External"/><Relationship Id="rId4" Type="http://schemas.openxmlformats.org/officeDocument/2006/relationships/hyperlink" Target="http://about.me/shawnwallace" TargetMode="External"/><Relationship Id="rId5"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 Id="rId3" Type="http://schemas.openxmlformats.org/officeDocument/2006/relationships/image" Target="../media/image1.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https://github.com/shawnewallace/tdd-workshop"/>
          <p:cNvSpPr txBox="1"/>
          <p:nvPr>
            <p:ph type="title"/>
          </p:nvPr>
        </p:nvSpPr>
        <p:spPr>
          <a:xfrm>
            <a:off x="-11577" y="2118498"/>
            <a:ext cx="24407154" cy="4643438"/>
          </a:xfrm>
          <a:prstGeom prst="rect">
            <a:avLst/>
          </a:prstGeom>
        </p:spPr>
        <p:txBody>
          <a:bodyPr/>
          <a:lstStyle>
            <a:lvl1pPr>
              <a:defRPr sz="8700" u="sng">
                <a:hlinkClick r:id="rId2" invalidUrl="" action="" tgtFrame="" tooltip="" history="1" highlightClick="0" endSnd="0"/>
              </a:defRPr>
            </a:lvl1pPr>
          </a:lstStyle>
          <a:p>
            <a:pPr>
              <a:defRPr u="none"/>
            </a:pPr>
            <a:r>
              <a:rPr u="sng">
                <a:hlinkClick r:id="rId2" invalidUrl="" action="" tgtFrame="" tooltip="" history="1" highlightClick="0" endSnd="0"/>
              </a:rPr>
              <a:t>https://github.com/shawnewallace/tdd-workshop</a:t>
            </a:r>
          </a:p>
        </p:txBody>
      </p:sp>
      <p:pic>
        <p:nvPicPr>
          <p:cNvPr id="120" name="qr-code.png" descr="qr-code.png"/>
          <p:cNvPicPr>
            <a:picLocks noChangeAspect="1"/>
          </p:cNvPicPr>
          <p:nvPr/>
        </p:nvPicPr>
        <p:blipFill>
          <a:blip r:embed="rId3">
            <a:extLst/>
          </a:blip>
          <a:stretch>
            <a:fillRect/>
          </a:stretch>
        </p:blipFill>
        <p:spPr>
          <a:xfrm>
            <a:off x="8799679" y="6384825"/>
            <a:ext cx="6784642" cy="6784641"/>
          </a:xfrm>
          <a:prstGeom prst="rect">
            <a:avLst/>
          </a:prstGeom>
          <a:ln w="12700">
            <a:miter lim="400000"/>
          </a:ln>
        </p:spPr>
      </p:pic>
      <p:pic>
        <p:nvPicPr>
          <p:cNvPr id="121"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What it’s not"/>
          <p:cNvSpPr txBox="1"/>
          <p:nvPr>
            <p:ph type="title"/>
          </p:nvPr>
        </p:nvSpPr>
        <p:spPr>
          <a:prstGeom prst="rect">
            <a:avLst/>
          </a:prstGeom>
        </p:spPr>
        <p:txBody>
          <a:bodyPr/>
          <a:lstStyle/>
          <a:p>
            <a:pPr/>
            <a:r>
              <a:t>What it’s not</a:t>
            </a:r>
          </a:p>
        </p:txBody>
      </p:sp>
      <p:sp>
        <p:nvSpPr>
          <p:cNvPr id="156" name="A panacea…"/>
          <p:cNvSpPr txBox="1"/>
          <p:nvPr>
            <p:ph type="body" idx="1"/>
          </p:nvPr>
        </p:nvSpPr>
        <p:spPr>
          <a:prstGeom prst="rect">
            <a:avLst/>
          </a:prstGeom>
        </p:spPr>
        <p:txBody>
          <a:bodyPr/>
          <a:lstStyle/>
          <a:p>
            <a:pPr marL="0" indent="0" algn="ctr" defTabSz="812800">
              <a:spcBef>
                <a:spcPts val="2200"/>
              </a:spcBef>
              <a:buSzTx/>
              <a:buNone/>
              <a:defRPr sz="7200"/>
            </a:pPr>
            <a:r>
              <a:t>A panacea</a:t>
            </a:r>
          </a:p>
          <a:p>
            <a:pPr marL="0" indent="0" algn="ctr" defTabSz="812800">
              <a:spcBef>
                <a:spcPts val="2200"/>
              </a:spcBef>
              <a:buSzTx/>
              <a:buNone/>
              <a:defRPr sz="7200"/>
            </a:pPr>
          </a:p>
          <a:p>
            <a:pPr marL="0" indent="0" algn="ctr" defTabSz="812800">
              <a:spcBef>
                <a:spcPts val="2200"/>
              </a:spcBef>
              <a:buSzTx/>
              <a:buNone/>
              <a:defRPr sz="7200"/>
            </a:pPr>
            <a:r>
              <a:t>Done wrong, it’s still wrong</a:t>
            </a:r>
          </a:p>
        </p:txBody>
      </p:sp>
      <p:pic>
        <p:nvPicPr>
          <p:cNvPr id="157"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pic>
        <p:nvPicPr>
          <p:cNvPr id="158" name="Intro Icon.png" descr="Intro Icon.png"/>
          <p:cNvPicPr>
            <a:picLocks noChangeAspect="1"/>
          </p:cNvPicPr>
          <p:nvPr/>
        </p:nvPicPr>
        <p:blipFill>
          <a:blip r:embed="rId3">
            <a:extLst/>
          </a:blip>
          <a:stretch>
            <a:fillRect/>
          </a:stretch>
        </p:blipFill>
        <p:spPr>
          <a:xfrm>
            <a:off x="22471760" y="-43906"/>
            <a:ext cx="1930401" cy="158292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What it’s not"/>
          <p:cNvSpPr txBox="1"/>
          <p:nvPr>
            <p:ph type="title"/>
          </p:nvPr>
        </p:nvSpPr>
        <p:spPr>
          <a:prstGeom prst="rect">
            <a:avLst/>
          </a:prstGeom>
        </p:spPr>
        <p:txBody>
          <a:bodyPr/>
          <a:lstStyle/>
          <a:p>
            <a:pPr/>
            <a:r>
              <a:t>What it’s not</a:t>
            </a:r>
          </a:p>
        </p:txBody>
      </p:sp>
      <p:sp>
        <p:nvSpPr>
          <p:cNvPr id="161" name="Shortcomings…"/>
          <p:cNvSpPr txBox="1"/>
          <p:nvPr>
            <p:ph type="body" idx="1"/>
          </p:nvPr>
        </p:nvSpPr>
        <p:spPr>
          <a:prstGeom prst="rect">
            <a:avLst/>
          </a:prstGeom>
        </p:spPr>
        <p:txBody>
          <a:bodyPr/>
          <a:lstStyle/>
          <a:p>
            <a:pPr marL="0" indent="0" defTabSz="788416">
              <a:spcBef>
                <a:spcPts val="5700"/>
              </a:spcBef>
              <a:buSzTx/>
              <a:buNone/>
              <a:defRPr b="1" sz="4850">
                <a:latin typeface="Helvetica"/>
                <a:ea typeface="Helvetica"/>
                <a:cs typeface="Helvetica"/>
                <a:sym typeface="Helvetica"/>
              </a:defRPr>
            </a:pPr>
            <a:r>
              <a:t>Shortcomings</a:t>
            </a:r>
          </a:p>
          <a:p>
            <a:pPr lvl="1" marL="1177833" indent="-598840" defTabSz="788416">
              <a:spcBef>
                <a:spcPts val="5700"/>
              </a:spcBef>
              <a:defRPr sz="4850"/>
            </a:pPr>
            <a:r>
              <a:t>Can be difficult</a:t>
            </a:r>
          </a:p>
          <a:p>
            <a:pPr lvl="1" marL="1177833" indent="-598840" defTabSz="788416">
              <a:spcBef>
                <a:spcPts val="5700"/>
              </a:spcBef>
              <a:defRPr sz="4850"/>
            </a:pPr>
            <a:r>
              <a:t>Management support is crucial</a:t>
            </a:r>
          </a:p>
          <a:p>
            <a:pPr lvl="1" marL="1177833" indent="-598840" defTabSz="788416">
              <a:spcBef>
                <a:spcPts val="5700"/>
              </a:spcBef>
              <a:defRPr sz="4850"/>
            </a:pPr>
            <a:r>
              <a:t>Self-test paradigm</a:t>
            </a:r>
          </a:p>
          <a:p>
            <a:pPr lvl="1" marL="1177833" indent="-598840" defTabSz="788416">
              <a:spcBef>
                <a:spcPts val="5700"/>
              </a:spcBef>
              <a:defRPr sz="4850"/>
            </a:pPr>
            <a:r>
              <a:t>Overhead</a:t>
            </a:r>
          </a:p>
          <a:p>
            <a:pPr lvl="1" marL="1177833" indent="-598840" defTabSz="788416">
              <a:spcBef>
                <a:spcPts val="5700"/>
              </a:spcBef>
              <a:defRPr sz="4850"/>
            </a:pPr>
            <a:r>
              <a:t>Hard to get </a:t>
            </a:r>
            <a:r>
              <a:t>meaningful</a:t>
            </a:r>
            <a:r>
              <a:t> coverage in legacy systems</a:t>
            </a:r>
          </a:p>
        </p:txBody>
      </p:sp>
      <p:pic>
        <p:nvPicPr>
          <p:cNvPr id="162"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pic>
        <p:nvPicPr>
          <p:cNvPr id="163" name="Intro Icon.png" descr="Intro Icon.png"/>
          <p:cNvPicPr>
            <a:picLocks noChangeAspect="1"/>
          </p:cNvPicPr>
          <p:nvPr/>
        </p:nvPicPr>
        <p:blipFill>
          <a:blip r:embed="rId3">
            <a:extLst/>
          </a:blip>
          <a:stretch>
            <a:fillRect/>
          </a:stretch>
        </p:blipFill>
        <p:spPr>
          <a:xfrm>
            <a:off x="22471760" y="-43906"/>
            <a:ext cx="1930401" cy="158292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Types of Testing"/>
          <p:cNvSpPr txBox="1"/>
          <p:nvPr>
            <p:ph type="title"/>
          </p:nvPr>
        </p:nvSpPr>
        <p:spPr>
          <a:prstGeom prst="rect">
            <a:avLst/>
          </a:prstGeom>
        </p:spPr>
        <p:txBody>
          <a:bodyPr/>
          <a:lstStyle/>
          <a:p>
            <a:pPr/>
            <a:r>
              <a:t>Types of Testing</a:t>
            </a:r>
          </a:p>
        </p:txBody>
      </p:sp>
      <p:pic>
        <p:nvPicPr>
          <p:cNvPr id="166" name="Testing Pyramid.png" descr="Testing Pyramid.png"/>
          <p:cNvPicPr>
            <a:picLocks noChangeAspect="1"/>
          </p:cNvPicPr>
          <p:nvPr/>
        </p:nvPicPr>
        <p:blipFill>
          <a:blip r:embed="rId2">
            <a:extLst/>
          </a:blip>
          <a:stretch>
            <a:fillRect/>
          </a:stretch>
        </p:blipFill>
        <p:spPr>
          <a:xfrm>
            <a:off x="5588000" y="2726287"/>
            <a:ext cx="13667875" cy="10820402"/>
          </a:xfrm>
          <a:prstGeom prst="rect">
            <a:avLst/>
          </a:prstGeom>
          <a:ln w="12700">
            <a:miter lim="400000"/>
          </a:ln>
        </p:spPr>
      </p:pic>
      <p:pic>
        <p:nvPicPr>
          <p:cNvPr id="167"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pic>
        <p:nvPicPr>
          <p:cNvPr id="168" name="Intro Icon.png" descr="Intro Icon.png"/>
          <p:cNvPicPr>
            <a:picLocks noChangeAspect="1"/>
          </p:cNvPicPr>
          <p:nvPr/>
        </p:nvPicPr>
        <p:blipFill>
          <a:blip r:embed="rId4">
            <a:extLst/>
          </a:blip>
          <a:stretch>
            <a:fillRect/>
          </a:stretch>
        </p:blipFill>
        <p:spPr>
          <a:xfrm>
            <a:off x="22471760" y="-43906"/>
            <a:ext cx="1930401" cy="158292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xit" nodeType="clickEffect" presetSubtype="0" presetID="1" grpId="1" fill="hold">
                                  <p:stCondLst>
                                    <p:cond delay="0"/>
                                  </p:stCondLst>
                                  <p:iterate type="el" backwards="0">
                                    <p:tmAbs val="0"/>
                                  </p:iterate>
                                  <p:childTnLst>
                                    <p:set>
                                      <p:cBhvr>
                                        <p:cTn id="6" fill="hold">
                                          <p:stCondLst>
                                            <p:cond delay="0"/>
                                          </p:stCondLst>
                                        </p:cTn>
                                        <p:tgtEl>
                                          <p:spTgt spid="165"/>
                                        </p:tgtEl>
                                        <p:attrNameLst>
                                          <p:attrName>style.visibility</p:attrName>
                                        </p:attrNameLst>
                                      </p:cBhvr>
                                      <p:to>
                                        <p:strVal val="hidden"/>
                                      </p:to>
                                    </p:set>
                                  </p:childTnLst>
                                </p:cTn>
                              </p:par>
                            </p:childTnLst>
                          </p:cTn>
                        </p:par>
                        <p:par>
                          <p:cTn id="7" fill="hold">
                            <p:stCondLst>
                              <p:cond delay="0"/>
                            </p:stCondLst>
                            <p:childTnLst>
                              <p:par>
                                <p:cTn id="8" presetClass="emph" nodeType="withEffect" presetSubtype="0" presetID="6" grpId="2" accel="50000" decel="50000" fill="hold">
                                  <p:stCondLst>
                                    <p:cond delay="0"/>
                                  </p:stCondLst>
                                  <p:childTnLst>
                                    <p:animScale>
                                      <p:cBhvr>
                                        <p:cTn id="9" dur="1000" fill="hold"/>
                                        <p:tgtEl>
                                          <p:spTgt spid="166"/>
                                        </p:tgtEl>
                                      </p:cBhvr>
                                      <p:by x="150000" y="150000"/>
                                    </p:animScale>
                                  </p:childTnLst>
                                </p:cTn>
                              </p:par>
                            </p:childTnLst>
                          </p:cTn>
                        </p:par>
                        <p:par>
                          <p:cTn id="10" fill="hold">
                            <p:stCondLst>
                              <p:cond delay="0"/>
                            </p:stCondLst>
                            <p:childTnLst>
                              <p:par>
                                <p:cTn id="11" presetClass="path" nodeType="withEffect" presetSubtype="0" presetID="-1" grpId="3" accel="50000" decel="50000" fill="hold">
                                  <p:stCondLst>
                                    <p:cond delay="0"/>
                                  </p:stCondLst>
                                  <p:childTnLst>
                                    <p:animMotion path="M 0.000000 0.000000 L -0.000055 -0.318519" origin="layout" pathEditMode="relative">
                                      <p:cBhvr>
                                        <p:cTn id="12" dur="1000" fill="hold"/>
                                        <p:tgtEl>
                                          <p:spTgt spid="166"/>
                                        </p:tgtEl>
                                        <p:attrNameLst>
                                          <p:attrName>ppt_x</p:attrName>
                                          <p:attrName>ppt_y</p:attrName>
                                        </p:attrNameLst>
                                      </p:cBhvr>
                                    </p:animMotion>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5" grpId="1"/>
      <p:bldP build="whole" bldLvl="1" animBg="1" rev="0" advAuto="0" spid="166" grpId="2"/>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tudies"/>
          <p:cNvSpPr txBox="1"/>
          <p:nvPr>
            <p:ph type="title"/>
          </p:nvPr>
        </p:nvSpPr>
        <p:spPr>
          <a:prstGeom prst="rect">
            <a:avLst/>
          </a:prstGeom>
        </p:spPr>
        <p:txBody>
          <a:bodyPr/>
          <a:lstStyle/>
          <a:p>
            <a:pPr/>
            <a:r>
              <a:t>Studies</a:t>
            </a:r>
          </a:p>
        </p:txBody>
      </p:sp>
      <p:pic>
        <p:nvPicPr>
          <p:cNvPr id="171"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pic>
        <p:nvPicPr>
          <p:cNvPr id="172" name="Intro Icon.png" descr="Intro Icon.png"/>
          <p:cNvPicPr>
            <a:picLocks noChangeAspect="1"/>
          </p:cNvPicPr>
          <p:nvPr/>
        </p:nvPicPr>
        <p:blipFill>
          <a:blip r:embed="rId4">
            <a:extLst/>
          </a:blip>
          <a:stretch>
            <a:fillRect/>
          </a:stretch>
        </p:blipFill>
        <p:spPr>
          <a:xfrm>
            <a:off x="22471760" y="-43906"/>
            <a:ext cx="1930401" cy="158292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Relative cost of defect resolution"/>
          <p:cNvSpPr txBox="1"/>
          <p:nvPr>
            <p:ph type="title"/>
          </p:nvPr>
        </p:nvSpPr>
        <p:spPr>
          <a:prstGeom prst="rect">
            <a:avLst/>
          </a:prstGeom>
        </p:spPr>
        <p:txBody>
          <a:bodyPr/>
          <a:lstStyle>
            <a:lvl1pPr defTabSz="698301">
              <a:defRPr sz="9520"/>
            </a:lvl1pPr>
          </a:lstStyle>
          <a:p>
            <a:pPr/>
            <a:r>
              <a:t>Relative cost of defect resolution</a:t>
            </a:r>
          </a:p>
        </p:txBody>
      </p:sp>
      <p:pic>
        <p:nvPicPr>
          <p:cNvPr id="177" name="Image" descr="Image"/>
          <p:cNvPicPr>
            <a:picLocks noChangeAspect="1"/>
          </p:cNvPicPr>
          <p:nvPr/>
        </p:nvPicPr>
        <p:blipFill>
          <a:blip r:embed="rId2">
            <a:extLst/>
          </a:blip>
          <a:stretch>
            <a:fillRect/>
          </a:stretch>
        </p:blipFill>
        <p:spPr>
          <a:xfrm>
            <a:off x="1810844" y="4415114"/>
            <a:ext cx="10871137" cy="7432525"/>
          </a:xfrm>
          <a:prstGeom prst="rect">
            <a:avLst/>
          </a:prstGeom>
          <a:ln w="12700">
            <a:miter lim="400000"/>
          </a:ln>
        </p:spPr>
      </p:pic>
      <p:sp>
        <p:nvSpPr>
          <p:cNvPr id="178" name="https://www.researchgate.net/publication/255965523_Integrating_Software_Assurance_into_the_Software_Development_Life_Cycle_SDLC"/>
          <p:cNvSpPr txBox="1"/>
          <p:nvPr/>
        </p:nvSpPr>
        <p:spPr>
          <a:xfrm>
            <a:off x="67196" y="13075409"/>
            <a:ext cx="24249609" cy="587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r">
              <a:defRPr sz="2900">
                <a:latin typeface="Helvetica"/>
                <a:ea typeface="Helvetica"/>
                <a:cs typeface="Helvetica"/>
                <a:sym typeface="Helvetica"/>
              </a:defRPr>
            </a:lvl1pPr>
          </a:lstStyle>
          <a:p>
            <a:pPr/>
            <a:r>
              <a:t>https://www.researchgate.net/publication/255965523_Integrating_Software_Assurance_into_the_Software_Development_Life_Cycle_SDLC</a:t>
            </a:r>
          </a:p>
        </p:txBody>
      </p:sp>
      <p:sp>
        <p:nvSpPr>
          <p:cNvPr id="179" name="“fixing a production bug costs 100x more than fixing a bug at design time, and over 15x more than fixing a bug at implementation time.”"/>
          <p:cNvSpPr txBox="1"/>
          <p:nvPr/>
        </p:nvSpPr>
        <p:spPr>
          <a:xfrm>
            <a:off x="13369690" y="5735477"/>
            <a:ext cx="10013262" cy="3952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r>
              <a:t>“fixing a production bug costs 100x more than fixing a bug at design time, and over 15x more than fixing a bug at implementation time.” </a:t>
            </a:r>
          </a:p>
        </p:txBody>
      </p:sp>
      <p:pic>
        <p:nvPicPr>
          <p:cNvPr id="180" name="Image" descr="Image"/>
          <p:cNvPicPr>
            <a:picLocks noChangeAspect="1"/>
          </p:cNvPicPr>
          <p:nvPr/>
        </p:nvPicPr>
        <p:blipFill>
          <a:blip r:embed="rId3">
            <a:extLst/>
          </a:blip>
          <a:stretch>
            <a:fillRect/>
          </a:stretch>
        </p:blipFill>
        <p:spPr>
          <a:xfrm>
            <a:off x="85469" y="151899"/>
            <a:ext cx="2060907" cy="288528"/>
          </a:xfrm>
          <a:prstGeom prst="rect">
            <a:avLst/>
          </a:prstGeom>
          <a:ln w="12700">
            <a:miter lim="400000"/>
          </a:ln>
        </p:spPr>
      </p:pic>
      <p:pic>
        <p:nvPicPr>
          <p:cNvPr id="181" name="Intro Icon.png" descr="Intro Icon.png"/>
          <p:cNvPicPr>
            <a:picLocks noChangeAspect="1"/>
          </p:cNvPicPr>
          <p:nvPr/>
        </p:nvPicPr>
        <p:blipFill>
          <a:blip r:embed="rId4">
            <a:extLst/>
          </a:blip>
          <a:stretch>
            <a:fillRect/>
          </a:stretch>
        </p:blipFill>
        <p:spPr>
          <a:xfrm>
            <a:off x="22471760" y="-43906"/>
            <a:ext cx="1930401" cy="158292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The Effects of TDD"/>
          <p:cNvSpPr txBox="1"/>
          <p:nvPr>
            <p:ph type="title"/>
          </p:nvPr>
        </p:nvSpPr>
        <p:spPr>
          <a:prstGeom prst="rect">
            <a:avLst/>
          </a:prstGeom>
        </p:spPr>
        <p:txBody>
          <a:bodyPr/>
          <a:lstStyle/>
          <a:p>
            <a:pPr/>
            <a:r>
              <a:t>The Effects of TDD</a:t>
            </a:r>
          </a:p>
        </p:txBody>
      </p:sp>
      <p:sp>
        <p:nvSpPr>
          <p:cNvPr id="184" name="It is common for initial project build-outs to take up to 30% longer with TDD…"/>
          <p:cNvSpPr txBox="1"/>
          <p:nvPr>
            <p:ph type="body" idx="1"/>
          </p:nvPr>
        </p:nvSpPr>
        <p:spPr>
          <a:prstGeom prst="rect">
            <a:avLst/>
          </a:prstGeom>
        </p:spPr>
        <p:txBody>
          <a:bodyPr/>
          <a:lstStyle/>
          <a:p>
            <a:pPr/>
            <a:r>
              <a:t>It is common for initial project build-outs to take up to 30% longer with TDD</a:t>
            </a:r>
          </a:p>
          <a:p>
            <a:pPr/>
            <a:r>
              <a:t>TDD Reduces production bug density 40%-80%</a:t>
            </a:r>
          </a:p>
        </p:txBody>
      </p:sp>
      <p:sp>
        <p:nvSpPr>
          <p:cNvPr id="185" name="https://www.researchgate.net/publication/255965523_Integrating_Software_Assurance_into_the_Software_Development_Life_Cycle_SDLC"/>
          <p:cNvSpPr txBox="1"/>
          <p:nvPr/>
        </p:nvSpPr>
        <p:spPr>
          <a:xfrm>
            <a:off x="67196" y="13075409"/>
            <a:ext cx="24249609" cy="587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r">
              <a:defRPr sz="2900">
                <a:latin typeface="Helvetica"/>
                <a:ea typeface="Helvetica"/>
                <a:cs typeface="Helvetica"/>
                <a:sym typeface="Helvetica"/>
              </a:defRPr>
            </a:lvl1pPr>
          </a:lstStyle>
          <a:p>
            <a:pPr/>
            <a:r>
              <a:t>https://www.researchgate.net/publication/255965523_Integrating_Software_Assurance_into_the_Software_Development_Life_Cycle_SDLC</a:t>
            </a:r>
          </a:p>
        </p:txBody>
      </p:sp>
      <p:pic>
        <p:nvPicPr>
          <p:cNvPr id="186" name="Image" descr="Image"/>
          <p:cNvPicPr>
            <a:picLocks noChangeAspect="1"/>
          </p:cNvPicPr>
          <p:nvPr/>
        </p:nvPicPr>
        <p:blipFill>
          <a:blip r:embed="rId2">
            <a:extLst/>
          </a:blip>
          <a:stretch>
            <a:fillRect/>
          </a:stretch>
        </p:blipFill>
        <p:spPr>
          <a:xfrm>
            <a:off x="85469" y="151899"/>
            <a:ext cx="2060907" cy="288528"/>
          </a:xfrm>
          <a:prstGeom prst="rect">
            <a:avLst/>
          </a:prstGeom>
          <a:ln w="12700">
            <a:miter lim="400000"/>
          </a:ln>
        </p:spPr>
      </p:pic>
      <p:pic>
        <p:nvPicPr>
          <p:cNvPr id="187" name="Intro Icon.png" descr="Intro Icon.png"/>
          <p:cNvPicPr>
            <a:picLocks noChangeAspect="1"/>
          </p:cNvPicPr>
          <p:nvPr/>
        </p:nvPicPr>
        <p:blipFill>
          <a:blip r:embed="rId3">
            <a:extLst/>
          </a:blip>
          <a:stretch>
            <a:fillRect/>
          </a:stretch>
        </p:blipFill>
        <p:spPr>
          <a:xfrm>
            <a:off x="22471760" y="-43906"/>
            <a:ext cx="1930401" cy="158292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189" name="The ‘Agile’ Problem"/>
          <p:cNvGraphicFramePr/>
          <p:nvPr/>
        </p:nvGraphicFramePr>
        <p:xfrm>
          <a:off x="1438742" y="1235493"/>
          <a:ext cx="23449938" cy="11346614"/>
        </p:xfrm>
        <a:graphic xmlns:a="http://schemas.openxmlformats.org/drawingml/2006/main">
          <a:graphicData uri="http://schemas.openxmlformats.org/drawingml/2006/chart">
            <c:chart xmlns:c="http://schemas.openxmlformats.org/drawingml/2006/chart" r:id="rId2"/>
          </a:graphicData>
        </a:graphic>
      </p:graphicFrame>
      <p:pic>
        <p:nvPicPr>
          <p:cNvPr id="190" name="Image" descr="Image"/>
          <p:cNvPicPr>
            <a:picLocks noChangeAspect="1"/>
          </p:cNvPicPr>
          <p:nvPr/>
        </p:nvPicPr>
        <p:blipFill>
          <a:blip r:embed="rId3">
            <a:extLst/>
          </a:blip>
          <a:stretch>
            <a:fillRect/>
          </a:stretch>
        </p:blipFill>
        <p:spPr>
          <a:xfrm>
            <a:off x="85469" y="151899"/>
            <a:ext cx="2060907" cy="28852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8" presetID="22" grpId="1" fill="hold">
                                  <p:stCondLst>
                                    <p:cond delay="0"/>
                                  </p:stCondLst>
                                  <p:childTnLst>
                                    <p:set>
                                      <p:cBhvr>
                                        <p:cTn id="6" fill="hold"/>
                                        <p:tgtEl>
                                          <p:spTgt spid="189">
                                            <p:graphicEl>
                                              <a:chart bldStep="gridLegend" categoryIdx="-3" seriesIdx="-3"/>
                                            </p:graphicEl>
                                          </p:spTgt>
                                        </p:tgtEl>
                                        <p:attrNameLst>
                                          <p:attrName>style.visibility</p:attrName>
                                        </p:attrNameLst>
                                      </p:cBhvr>
                                      <p:to>
                                        <p:strVal val="visible"/>
                                      </p:to>
                                    </p:set>
                                    <p:animEffect filter="wipe(left)" transition="in">
                                      <p:cBhvr>
                                        <p:cTn id="7" dur="1000"/>
                                        <p:tgtEl>
                                          <p:spTgt spid="189">
                                            <p:graphicEl>
                                              <a:chart bldStep="gridLegend" categoryIdx="-3" seriesIdx="-3"/>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8" presetID="22" grpId="1" fill="hold">
                                  <p:stCondLst>
                                    <p:cond delay="0"/>
                                  </p:stCondLst>
                                  <p:childTnLst>
                                    <p:set>
                                      <p:cBhvr>
                                        <p:cTn id="11" fill="hold"/>
                                        <p:tgtEl>
                                          <p:spTgt spid="189">
                                            <p:graphicEl>
                                              <a:chart bldStep="series" categoryIdx="-4" seriesIdx="0"/>
                                            </p:graphicEl>
                                          </p:spTgt>
                                        </p:tgtEl>
                                        <p:attrNameLst>
                                          <p:attrName>style.visibility</p:attrName>
                                        </p:attrNameLst>
                                      </p:cBhvr>
                                      <p:to>
                                        <p:strVal val="visible"/>
                                      </p:to>
                                    </p:set>
                                    <p:animEffect filter="wipe(left)" transition="in">
                                      <p:cBhvr>
                                        <p:cTn id="12" dur="1000"/>
                                        <p:tgtEl>
                                          <p:spTgt spid="189">
                                            <p:graphicEl>
                                              <a:chart bldStep="series" categoryIdx="-4" seriesIdx="0"/>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8" presetID="22" grpId="1" fill="hold">
                                  <p:stCondLst>
                                    <p:cond delay="0"/>
                                  </p:stCondLst>
                                  <p:childTnLst>
                                    <p:set>
                                      <p:cBhvr>
                                        <p:cTn id="16" fill="hold"/>
                                        <p:tgtEl>
                                          <p:spTgt spid="189">
                                            <p:graphicEl>
                                              <a:chart bldStep="series" categoryIdx="-4" seriesIdx="1"/>
                                            </p:graphicEl>
                                          </p:spTgt>
                                        </p:tgtEl>
                                        <p:attrNameLst>
                                          <p:attrName>style.visibility</p:attrName>
                                        </p:attrNameLst>
                                      </p:cBhvr>
                                      <p:to>
                                        <p:strVal val="visible"/>
                                      </p:to>
                                    </p:set>
                                    <p:animEffect filter="wipe(left)" transition="in">
                                      <p:cBhvr>
                                        <p:cTn id="17" dur="1000"/>
                                        <p:tgtEl>
                                          <p:spTgt spid="189">
                                            <p:graphicEl>
                                              <a:chart bldStep="series" categoryIdx="-4" seriesIdx="1"/>
                                            </p:graphic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Graphic spid="189" grpId="1">
        <p:bldSub>
          <a:bldChart bld="series"/>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192" name="The ‘Agile’ Problem"/>
          <p:cNvGraphicFramePr/>
          <p:nvPr/>
        </p:nvGraphicFramePr>
        <p:xfrm>
          <a:off x="1438742" y="1235493"/>
          <a:ext cx="23449938" cy="11505198"/>
        </p:xfrm>
        <a:graphic xmlns:a="http://schemas.openxmlformats.org/drawingml/2006/main">
          <a:graphicData uri="http://schemas.openxmlformats.org/drawingml/2006/chart">
            <c:chart xmlns:c="http://schemas.openxmlformats.org/drawingml/2006/chart" r:id="rId2"/>
          </a:graphicData>
        </a:graphic>
      </p:graphicFrame>
      <p:pic>
        <p:nvPicPr>
          <p:cNvPr id="193" name="Image" descr="Image"/>
          <p:cNvPicPr>
            <a:picLocks noChangeAspect="1"/>
          </p:cNvPicPr>
          <p:nvPr/>
        </p:nvPicPr>
        <p:blipFill>
          <a:blip r:embed="rId3">
            <a:extLst/>
          </a:blip>
          <a:stretch>
            <a:fillRect/>
          </a:stretch>
        </p:blipFill>
        <p:spPr>
          <a:xfrm>
            <a:off x="85469" y="151899"/>
            <a:ext cx="2060907" cy="288528"/>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8" presetID="22" grpId="1" fill="hold">
                                  <p:stCondLst>
                                    <p:cond delay="0"/>
                                  </p:stCondLst>
                                  <p:childTnLst>
                                    <p:set>
                                      <p:cBhvr>
                                        <p:cTn id="6" fill="hold"/>
                                        <p:tgtEl>
                                          <p:spTgt spid="192">
                                            <p:graphicEl>
                                              <a:chart bldStep="gridLegend" categoryIdx="-3" seriesIdx="-3"/>
                                            </p:graphicEl>
                                          </p:spTgt>
                                        </p:tgtEl>
                                        <p:attrNameLst>
                                          <p:attrName>style.visibility</p:attrName>
                                        </p:attrNameLst>
                                      </p:cBhvr>
                                      <p:to>
                                        <p:strVal val="visible"/>
                                      </p:to>
                                    </p:set>
                                    <p:animEffect filter="wipe(left)" transition="in">
                                      <p:cBhvr>
                                        <p:cTn id="7" dur="1000"/>
                                        <p:tgtEl>
                                          <p:spTgt spid="192">
                                            <p:graphicEl>
                                              <a:chart bldStep="gridLegend" categoryIdx="-3" seriesIdx="-3"/>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8" presetID="22" grpId="1" fill="hold">
                                  <p:stCondLst>
                                    <p:cond delay="0"/>
                                  </p:stCondLst>
                                  <p:childTnLst>
                                    <p:set>
                                      <p:cBhvr>
                                        <p:cTn id="11" fill="hold"/>
                                        <p:tgtEl>
                                          <p:spTgt spid="192">
                                            <p:graphicEl>
                                              <a:chart bldStep="series" categoryIdx="-4" seriesIdx="0"/>
                                            </p:graphicEl>
                                          </p:spTgt>
                                        </p:tgtEl>
                                        <p:attrNameLst>
                                          <p:attrName>style.visibility</p:attrName>
                                        </p:attrNameLst>
                                      </p:cBhvr>
                                      <p:to>
                                        <p:strVal val="visible"/>
                                      </p:to>
                                    </p:set>
                                    <p:animEffect filter="wipe(left)" transition="in">
                                      <p:cBhvr>
                                        <p:cTn id="12" dur="1000"/>
                                        <p:tgtEl>
                                          <p:spTgt spid="192">
                                            <p:graphicEl>
                                              <a:chart bldStep="series" categoryIdx="-4" seriesIdx="0"/>
                                            </p:graphicEl>
                                          </p:spTgt>
                                        </p:tgtEl>
                                      </p:cBhvr>
                                    </p:animEffect>
                                  </p:childTnLst>
                                </p:cTn>
                              </p:par>
                            </p:childTnLst>
                          </p:cTn>
                        </p:par>
                        <p:par>
                          <p:cTn id="13" fill="hold">
                            <p:stCondLst>
                              <p:cond delay="1000"/>
                            </p:stCondLst>
                            <p:childTnLst>
                              <p:par>
                                <p:cTn id="14" presetClass="entr" nodeType="afterEffect" presetSubtype="8" presetID="22" grpId="1" fill="hold">
                                  <p:stCondLst>
                                    <p:cond delay="0"/>
                                  </p:stCondLst>
                                  <p:childTnLst>
                                    <p:set>
                                      <p:cBhvr>
                                        <p:cTn id="15" fill="hold"/>
                                        <p:tgtEl>
                                          <p:spTgt spid="192">
                                            <p:graphicEl>
                                              <a:chart bldStep="series" categoryIdx="-4" seriesIdx="1"/>
                                            </p:graphicEl>
                                          </p:spTgt>
                                        </p:tgtEl>
                                        <p:attrNameLst>
                                          <p:attrName>style.visibility</p:attrName>
                                        </p:attrNameLst>
                                      </p:cBhvr>
                                      <p:to>
                                        <p:strVal val="visible"/>
                                      </p:to>
                                    </p:set>
                                    <p:animEffect filter="wipe(left)" transition="in">
                                      <p:cBhvr>
                                        <p:cTn id="16" dur="1000"/>
                                        <p:tgtEl>
                                          <p:spTgt spid="192">
                                            <p:graphicEl>
                                              <a:chart bldStep="series" categoryIdx="-4" seriesIdx="1"/>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8" presetID="22" grpId="1" fill="hold">
                                  <p:stCondLst>
                                    <p:cond delay="0"/>
                                  </p:stCondLst>
                                  <p:childTnLst>
                                    <p:set>
                                      <p:cBhvr>
                                        <p:cTn id="20" fill="hold"/>
                                        <p:tgtEl>
                                          <p:spTgt spid="192">
                                            <p:graphicEl>
                                              <a:chart bldStep="series" categoryIdx="-4" seriesIdx="2"/>
                                            </p:graphicEl>
                                          </p:spTgt>
                                        </p:tgtEl>
                                        <p:attrNameLst>
                                          <p:attrName>style.visibility</p:attrName>
                                        </p:attrNameLst>
                                      </p:cBhvr>
                                      <p:to>
                                        <p:strVal val="visible"/>
                                      </p:to>
                                    </p:set>
                                    <p:animEffect filter="wipe(left)" transition="in">
                                      <p:cBhvr>
                                        <p:cTn id="21" dur="1000"/>
                                        <p:tgtEl>
                                          <p:spTgt spid="192">
                                            <p:graphicEl>
                                              <a:chart bldStep="series" categoryIdx="-4" seriesIdx="2"/>
                                            </p:graphic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Graphic spid="192" grpId="1">
        <p:bldSub>
          <a:bldChart bld="series"/>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Test Driven Development"/>
          <p:cNvSpPr txBox="1"/>
          <p:nvPr>
            <p:ph type="title"/>
          </p:nvPr>
        </p:nvSpPr>
        <p:spPr>
          <a:xfrm>
            <a:off x="4387453" y="4235053"/>
            <a:ext cx="15609094" cy="3036094"/>
          </a:xfrm>
          <a:prstGeom prst="rect">
            <a:avLst/>
          </a:prstGeom>
        </p:spPr>
        <p:txBody>
          <a:bodyPr/>
          <a:lstStyle>
            <a:lvl1pPr defTabSz="796885">
              <a:defRPr sz="10864"/>
            </a:lvl1pPr>
          </a:lstStyle>
          <a:p>
            <a:pPr/>
            <a:r>
              <a:t>Test Driven Development</a:t>
            </a:r>
          </a:p>
        </p:txBody>
      </p:sp>
      <p:pic>
        <p:nvPicPr>
          <p:cNvPr id="196" name="TDD.png" descr="TDD.png"/>
          <p:cNvPicPr>
            <a:picLocks noChangeAspect="1"/>
          </p:cNvPicPr>
          <p:nvPr/>
        </p:nvPicPr>
        <p:blipFill>
          <a:blip r:embed="rId2">
            <a:extLst/>
          </a:blip>
          <a:stretch>
            <a:fillRect/>
          </a:stretch>
        </p:blipFill>
        <p:spPr>
          <a:xfrm>
            <a:off x="19321998" y="101599"/>
            <a:ext cx="1937803" cy="1625601"/>
          </a:xfrm>
          <a:prstGeom prst="rect">
            <a:avLst/>
          </a:prstGeom>
          <a:ln w="12700">
            <a:miter lim="400000"/>
          </a:ln>
        </p:spPr>
      </p:pic>
      <p:pic>
        <p:nvPicPr>
          <p:cNvPr id="197"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Workflow"/>
          <p:cNvSpPr txBox="1"/>
          <p:nvPr>
            <p:ph type="title"/>
          </p:nvPr>
        </p:nvSpPr>
        <p:spPr>
          <a:prstGeom prst="rect">
            <a:avLst/>
          </a:prstGeom>
        </p:spPr>
        <p:txBody>
          <a:bodyPr/>
          <a:lstStyle/>
          <a:p>
            <a:pPr/>
            <a:r>
              <a:t>Workflow</a:t>
            </a:r>
          </a:p>
        </p:txBody>
      </p:sp>
      <p:pic>
        <p:nvPicPr>
          <p:cNvPr id="200" name="ATDD.png" descr="ATDD.png"/>
          <p:cNvPicPr>
            <a:picLocks noChangeAspect="1"/>
          </p:cNvPicPr>
          <p:nvPr/>
        </p:nvPicPr>
        <p:blipFill>
          <a:blip r:embed="rId3">
            <a:extLst/>
          </a:blip>
          <a:stretch>
            <a:fillRect/>
          </a:stretch>
        </p:blipFill>
        <p:spPr>
          <a:xfrm>
            <a:off x="3442353" y="4140200"/>
            <a:ext cx="17487247" cy="7518400"/>
          </a:xfrm>
          <a:prstGeom prst="rect">
            <a:avLst/>
          </a:prstGeom>
          <a:ln w="12700">
            <a:miter lim="400000"/>
          </a:ln>
        </p:spPr>
      </p:pic>
      <p:pic>
        <p:nvPicPr>
          <p:cNvPr id="201" name="TDD.png" descr="TDD.png"/>
          <p:cNvPicPr>
            <a:picLocks noChangeAspect="1"/>
          </p:cNvPicPr>
          <p:nvPr/>
        </p:nvPicPr>
        <p:blipFill>
          <a:blip r:embed="rId4">
            <a:extLst/>
          </a:blip>
          <a:stretch>
            <a:fillRect/>
          </a:stretch>
        </p:blipFill>
        <p:spPr>
          <a:xfrm>
            <a:off x="19321998" y="101599"/>
            <a:ext cx="1937803" cy="1625601"/>
          </a:xfrm>
          <a:prstGeom prst="rect">
            <a:avLst/>
          </a:prstGeom>
          <a:ln w="12700">
            <a:miter lim="400000"/>
          </a:ln>
        </p:spPr>
      </p:pic>
      <p:pic>
        <p:nvPicPr>
          <p:cNvPr id="202" name="Image" descr="Image"/>
          <p:cNvPicPr>
            <a:picLocks noChangeAspect="1"/>
          </p:cNvPicPr>
          <p:nvPr/>
        </p:nvPicPr>
        <p:blipFill>
          <a:blip r:embed="rId5">
            <a:extLst/>
          </a:blip>
          <a:stretch>
            <a:fillRect/>
          </a:stretch>
        </p:blipFill>
        <p:spPr>
          <a:xfrm>
            <a:off x="121049" y="13263043"/>
            <a:ext cx="2060907" cy="288527"/>
          </a:xfrm>
          <a:prstGeom prst="rect">
            <a:avLst/>
          </a:prstGeom>
          <a:ln w="12700">
            <a:miter lim="400000"/>
          </a:ln>
        </p:spPr>
      </p:pic>
      <p:sp>
        <p:nvSpPr>
          <p:cNvPr id="203" name="Star"/>
          <p:cNvSpPr/>
          <p:nvPr/>
        </p:nvSpPr>
        <p:spPr>
          <a:xfrm>
            <a:off x="3097535" y="4101994"/>
            <a:ext cx="664315" cy="631800"/>
          </a:xfrm>
          <a:prstGeom prst="star5">
            <a:avLst>
              <a:gd name="adj" fmla="val 19100"/>
              <a:gd name="hf" fmla="val 105146"/>
              <a:gd name="vf" fmla="val 110557"/>
            </a:avLst>
          </a:prstGeom>
          <a:blipFill>
            <a:blip r:embed="rId6"/>
          </a:blipFill>
          <a:ln w="12700">
            <a:miter lim="400000"/>
          </a:ln>
          <a:effectLst>
            <a:outerShdw sx="100000" sy="100000" kx="0" ky="0" algn="b" rotWithShape="0" blurRad="25400" dist="25400" dir="2388334">
              <a:srgbClr val="000000">
                <a:alpha val="79310"/>
              </a:srgbClr>
            </a:outerShdw>
          </a:effectLst>
        </p:spPr>
        <p:txBody>
          <a:bodyPr lIns="71437" tIns="71437" rIns="71437" bIns="71437" anchor="ctr"/>
          <a:lstStyle/>
          <a:p>
            <a:pPr>
              <a:defRPr sz="3200">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path" nodeType="clickEffect" presetSubtype="0" presetID="-1" grpId="2" accel="50000" decel="50000" fill="hold">
                                  <p:stCondLst>
                                    <p:cond delay="0"/>
                                  </p:stCondLst>
                                  <p:childTnLst>
                                    <p:animMotion path="M 0.000000 0.000000 C -0.017137 0.050938 -0.017102 0.114514 0.000091 0.165392 C 0.012755 0.202869 0.033610 0.229304 0.057668 0.238373" origin="layout" pathEditMode="relative">
                                      <p:cBhvr>
                                        <p:cTn id="10" dur="1000" fill="hold"/>
                                        <p:tgtEl>
                                          <p:spTgt spid="203"/>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Class="path" nodeType="clickEffect" presetSubtype="0" presetID="-1" grpId="3" accel="50000" decel="50000" fill="hold">
                                  <p:stCondLst>
                                    <p:cond delay="0"/>
                                  </p:stCondLst>
                                  <p:childTnLst>
                                    <p:animMotion path="M 0.057668 0.238373 C 0.074023 0.197320 0.103007 0.178662 0.130355 0.191580 C 0.154166 0.202827 0.172568 0.236443 0.178246 0.279063" origin="layout" pathEditMode="relative">
                                      <p:cBhvr>
                                        <p:cTn id="14" dur="1000" fill="hold"/>
                                        <p:tgtEl>
                                          <p:spTgt spid="203"/>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Class="path" nodeType="clickEffect" presetSubtype="0" presetID="-1" grpId="4" accel="50000" decel="50000" fill="hold">
                                  <p:stCondLst>
                                    <p:cond delay="0"/>
                                  </p:stCondLst>
                                  <p:childTnLst>
                                    <p:animMotion path="M 0.178246 0.279063 C 0.193720 0.260151 0.211974 0.249724 0.230749 0.249073 C 0.248361 0.248462 0.265726 0.256494 0.280938 0.272286" origin="layout" pathEditMode="relative">
                                      <p:cBhvr>
                                        <p:cTn id="18" dur="1000" fill="hold"/>
                                        <p:tgtEl>
                                          <p:spTgt spid="203"/>
                                        </p:tgtEl>
                                        <p:attrNameLst>
                                          <p:attrName>ppt_x</p:attrName>
                                          <p:attrName>ppt_y</p:attrName>
                                        </p:attrNameLst>
                                      </p:cBhvr>
                                    </p:animMotion>
                                  </p:childTnLst>
                                </p:cTn>
                              </p:par>
                            </p:childTnLst>
                          </p:cTn>
                        </p:par>
                      </p:childTnLst>
                    </p:cTn>
                  </p:par>
                  <p:par>
                    <p:cTn id="19" fill="hold">
                      <p:stCondLst>
                        <p:cond delay="indefinite"/>
                      </p:stCondLst>
                      <p:childTnLst>
                        <p:par>
                          <p:cTn id="20" fill="hold">
                            <p:stCondLst>
                              <p:cond delay="0"/>
                            </p:stCondLst>
                            <p:childTnLst>
                              <p:par>
                                <p:cTn id="21" presetClass="path" nodeType="clickEffect" presetSubtype="0" presetID="-1" grpId="5" accel="50000" decel="50000" fill="hold">
                                  <p:stCondLst>
                                    <p:cond delay="0"/>
                                  </p:stCondLst>
                                  <p:childTnLst>
                                    <p:animMotion path="M 0.280938 0.272286 C 0.286037 0.241636 0.297845 0.215909 0.313711 0.200876 C 0.329032 0.186359 0.346926 0.182988 0.363618 0.191474" origin="layout" pathEditMode="relative">
                                      <p:cBhvr>
                                        <p:cTn id="22" dur="1000" fill="hold"/>
                                        <p:tgtEl>
                                          <p:spTgt spid="203"/>
                                        </p:tgtEl>
                                        <p:attrNameLst>
                                          <p:attrName>ppt_x</p:attrName>
                                          <p:attrName>ppt_y</p:attrName>
                                        </p:attrNameLst>
                                      </p:cBhvr>
                                    </p:animMotion>
                                  </p:childTnLst>
                                </p:cTn>
                              </p:par>
                            </p:childTnLst>
                          </p:cTn>
                        </p:par>
                      </p:childTnLst>
                    </p:cTn>
                  </p:par>
                  <p:par>
                    <p:cTn id="23" fill="hold">
                      <p:stCondLst>
                        <p:cond delay="indefinite"/>
                      </p:stCondLst>
                      <p:childTnLst>
                        <p:par>
                          <p:cTn id="24" fill="hold">
                            <p:stCondLst>
                              <p:cond delay="0"/>
                            </p:stCondLst>
                            <p:childTnLst>
                              <p:par>
                                <p:cTn id="25" presetClass="path" nodeType="clickEffect" presetSubtype="0" presetID="-1" grpId="6" accel="50000" decel="50000" fill="hold">
                                  <p:stCondLst>
                                    <p:cond delay="0"/>
                                  </p:stCondLst>
                                  <p:childTnLst>
                                    <p:animMotion path="M 0.363618 0.191474 C 0.398293 0.131290 0.455911 0.148822 0.477354 0.226081 C 0.491550 0.277229 0.483148 0.339105 0.457390 0.373107" origin="layout" pathEditMode="relative">
                                      <p:cBhvr>
                                        <p:cTn id="26" dur="1000" fill="hold"/>
                                        <p:tgtEl>
                                          <p:spTgt spid="203"/>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Class="path" nodeType="clickEffect" presetSubtype="0" presetID="-1" grpId="7" accel="50000" decel="50000" fill="hold">
                                  <p:stCondLst>
                                    <p:cond delay="0"/>
                                  </p:stCondLst>
                                  <p:childTnLst>
                                    <p:animMotion path="M 0.457390 0.373107 C 0.448076 0.505058 0.362409 0.570588 0.302110 0.491886 C 0.262614 0.440336 0.253552 0.342105 0.281717 0.270827" origin="layout" pathEditMode="relative">
                                      <p:cBhvr>
                                        <p:cTn id="30" dur="1000" fill="hold"/>
                                        <p:tgtEl>
                                          <p:spTgt spid="203"/>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Class="path" nodeType="clickEffect" presetSubtype="0" presetID="-1" grpId="8" accel="50000" decel="50000" fill="hold">
                                  <p:stCondLst>
                                    <p:cond delay="0"/>
                                  </p:stCondLst>
                                  <p:childTnLst>
                                    <p:animMotion path="M 0.281717 0.270827 C 0.305221 0.178624 0.355488 0.117103 0.412325 0.110977 C 0.464487 0.105354 0.514637 0.147594 0.545226 0.222916" origin="layout" pathEditMode="relative">
                                      <p:cBhvr>
                                        <p:cTn id="34" dur="1000" fill="hold"/>
                                        <p:tgtEl>
                                          <p:spTgt spid="203"/>
                                        </p:tgtEl>
                                        <p:attrNameLst>
                                          <p:attrName>ppt_x</p:attrName>
                                          <p:attrName>ppt_y</p:attrName>
                                        </p:attrNameLst>
                                      </p:cBhvr>
                                    </p:animMotion>
                                  </p:childTnLst>
                                </p:cTn>
                              </p:par>
                            </p:childTnLst>
                          </p:cTn>
                        </p:par>
                      </p:childTnLst>
                    </p:cTn>
                  </p:par>
                  <p:par>
                    <p:cTn id="35" fill="hold">
                      <p:stCondLst>
                        <p:cond delay="indefinite"/>
                      </p:stCondLst>
                      <p:childTnLst>
                        <p:par>
                          <p:cTn id="36" fill="hold">
                            <p:stCondLst>
                              <p:cond delay="0"/>
                            </p:stCondLst>
                            <p:childTnLst>
                              <p:par>
                                <p:cTn id="37" presetClass="path" nodeType="clickEffect" presetSubtype="0" presetID="-1" grpId="9" accel="50000" decel="50000" fill="hold">
                                  <p:stCondLst>
                                    <p:cond delay="0"/>
                                  </p:stCondLst>
                                  <p:childTnLst>
                                    <p:animMotion path="M 0.545226 0.222916 C 0.559059 0.207862 0.574985 0.199986 0.591204 0.200177 C 0.606649 0.200359 0.621787 0.207860 0.635059 0.221905" origin="layout" pathEditMode="relative">
                                      <p:cBhvr>
                                        <p:cTn id="38" dur="1000" fill="hold"/>
                                        <p:tgtEl>
                                          <p:spTgt spid="203"/>
                                        </p:tgtEl>
                                        <p:attrNameLst>
                                          <p:attrName>ppt_x</p:attrName>
                                          <p:attrName>ppt_y</p:attrName>
                                        </p:attrNameLst>
                                      </p:cBhvr>
                                    </p:animMotion>
                                  </p:childTnLst>
                                </p:cTn>
                              </p:par>
                            </p:childTnLst>
                          </p:cTn>
                        </p:par>
                      </p:childTnLst>
                    </p:cTn>
                  </p:par>
                  <p:par>
                    <p:cTn id="39" fill="hold">
                      <p:stCondLst>
                        <p:cond delay="indefinite"/>
                      </p:stCondLst>
                      <p:childTnLst>
                        <p:par>
                          <p:cTn id="40" fill="hold">
                            <p:stCondLst>
                              <p:cond delay="0"/>
                            </p:stCondLst>
                            <p:childTnLst>
                              <p:par>
                                <p:cTn id="41" presetClass="path" nodeType="clickEffect" presetSubtype="0" presetID="-1" grpId="10" accel="50000" decel="50000" fill="hold">
                                  <p:stCondLst>
                                    <p:cond delay="0"/>
                                  </p:stCondLst>
                                  <p:childTnLst>
                                    <p:animMotion path="M 0.635059 0.221905 C 0.598257 0.117705 0.547943 0.030703 0.488334 -0.031811 C 0.336014 -0.191551 0.145335 -0.179130 -0.000000 0.000000" origin="layout" pathEditMode="relative">
                                      <p:cBhvr>
                                        <p:cTn id="42" dur="1000" fill="hold"/>
                                        <p:tgtEl>
                                          <p:spTgt spid="203"/>
                                        </p:tgtEl>
                                        <p:attrNameLst>
                                          <p:attrName>ppt_x</p:attrName>
                                          <p:attrName>ppt_y</p:attrName>
                                        </p:attrNameLst>
                                      </p:cBhvr>
                                    </p:animMotion>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3" grpId="1"/>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Test Driven Design"/>
          <p:cNvSpPr txBox="1"/>
          <p:nvPr>
            <p:ph type="ctrTitle"/>
          </p:nvPr>
        </p:nvSpPr>
        <p:spPr>
          <a:xfrm>
            <a:off x="4820200" y="4536281"/>
            <a:ext cx="14716126" cy="4643438"/>
          </a:xfrm>
          <a:prstGeom prst="rect">
            <a:avLst/>
          </a:prstGeom>
        </p:spPr>
        <p:txBody>
          <a:bodyPr/>
          <a:lstStyle>
            <a:lvl1pPr defTabSz="812800"/>
          </a:lstStyle>
          <a:p>
            <a:pPr/>
            <a:r>
              <a:t>Test Driven Design</a:t>
            </a:r>
          </a:p>
        </p:txBody>
      </p:sp>
      <p:pic>
        <p:nvPicPr>
          <p:cNvPr id="124" name="Image" descr="Image"/>
          <p:cNvPicPr>
            <a:picLocks noChangeAspect="1"/>
          </p:cNvPicPr>
          <p:nvPr/>
        </p:nvPicPr>
        <p:blipFill>
          <a:blip r:embed="rId2">
            <a:extLst/>
          </a:blip>
          <a:stretch>
            <a:fillRect/>
          </a:stretch>
        </p:blipFill>
        <p:spPr>
          <a:xfrm>
            <a:off x="7529008" y="3572207"/>
            <a:ext cx="9298510" cy="1301793"/>
          </a:xfrm>
          <a:prstGeom prst="rect">
            <a:avLst/>
          </a:prstGeom>
          <a:ln w="12700">
            <a:miter lim="400000"/>
          </a:ln>
        </p:spPr>
      </p:pic>
      <p:pic>
        <p:nvPicPr>
          <p:cNvPr id="125" name="qr-code.png" descr="qr-code.png"/>
          <p:cNvPicPr>
            <a:picLocks noChangeAspect="1"/>
          </p:cNvPicPr>
          <p:nvPr/>
        </p:nvPicPr>
        <p:blipFill>
          <a:blip r:embed="rId3">
            <a:extLst/>
          </a:blip>
          <a:stretch>
            <a:fillRect/>
          </a:stretch>
        </p:blipFill>
        <p:spPr>
          <a:xfrm>
            <a:off x="10444913" y="9925012"/>
            <a:ext cx="3494174" cy="349417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ATDD"/>
          <p:cNvSpPr txBox="1"/>
          <p:nvPr>
            <p:ph type="title"/>
          </p:nvPr>
        </p:nvSpPr>
        <p:spPr>
          <a:prstGeom prst="rect">
            <a:avLst/>
          </a:prstGeom>
        </p:spPr>
        <p:txBody>
          <a:bodyPr/>
          <a:lstStyle/>
          <a:p>
            <a:pPr/>
            <a:r>
              <a:t>ATDD</a:t>
            </a:r>
          </a:p>
        </p:txBody>
      </p:sp>
      <p:pic>
        <p:nvPicPr>
          <p:cNvPr id="208" name="The A.png" descr="The A.png"/>
          <p:cNvPicPr>
            <a:picLocks noChangeAspect="1"/>
          </p:cNvPicPr>
          <p:nvPr/>
        </p:nvPicPr>
        <p:blipFill>
          <a:blip r:embed="rId2">
            <a:extLst/>
          </a:blip>
          <a:stretch>
            <a:fillRect/>
          </a:stretch>
        </p:blipFill>
        <p:spPr>
          <a:xfrm>
            <a:off x="4292600" y="2667000"/>
            <a:ext cx="15791274" cy="11176000"/>
          </a:xfrm>
          <a:prstGeom prst="rect">
            <a:avLst/>
          </a:prstGeom>
          <a:ln w="12700">
            <a:miter lim="400000"/>
          </a:ln>
        </p:spPr>
      </p:pic>
      <p:pic>
        <p:nvPicPr>
          <p:cNvPr id="209" name="TDD.png" descr="TDD.png"/>
          <p:cNvPicPr>
            <a:picLocks noChangeAspect="1"/>
          </p:cNvPicPr>
          <p:nvPr/>
        </p:nvPicPr>
        <p:blipFill>
          <a:blip r:embed="rId3">
            <a:extLst/>
          </a:blip>
          <a:stretch>
            <a:fillRect/>
          </a:stretch>
        </p:blipFill>
        <p:spPr>
          <a:xfrm>
            <a:off x="19321998" y="101599"/>
            <a:ext cx="1937803" cy="1625601"/>
          </a:xfrm>
          <a:prstGeom prst="rect">
            <a:avLst/>
          </a:prstGeom>
          <a:ln w="12700">
            <a:miter lim="400000"/>
          </a:ln>
        </p:spPr>
      </p:pic>
      <p:pic>
        <p:nvPicPr>
          <p:cNvPr id="210"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
        <p:nvSpPr>
          <p:cNvPr id="211" name="Rounded Rectangle"/>
          <p:cNvSpPr/>
          <p:nvPr/>
        </p:nvSpPr>
        <p:spPr>
          <a:xfrm>
            <a:off x="5086323" y="7746744"/>
            <a:ext cx="3578933" cy="2467205"/>
          </a:xfrm>
          <a:prstGeom prst="roundRect">
            <a:avLst>
              <a:gd name="adj" fmla="val 15000"/>
            </a:avLst>
          </a:prstGeom>
          <a:ln w="50800">
            <a:solidFill>
              <a:srgbClr val="FF0000"/>
            </a:solidFill>
            <a:miter lim="400000"/>
          </a:ln>
        </p:spPr>
        <p:txBody>
          <a:bodyPr lIns="71437" tIns="71437" rIns="71437" bIns="71437" anchor="ctr"/>
          <a:lstStyle/>
          <a:p>
            <a:pPr>
              <a:defRPr sz="3200">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11"/>
                                        </p:tgtEl>
                                        <p:attrNameLst>
                                          <p:attrName>style.visibility</p:attrName>
                                        </p:attrNameLst>
                                      </p:cBhvr>
                                      <p:to>
                                        <p:strVal val="visible"/>
                                      </p:to>
                                    </p:set>
                                    <p:animEffect filter="dissolve" transition="in">
                                      <p:cBhvr>
                                        <p:cTn id="7" dur="1500"/>
                                        <p:tgtEl>
                                          <p:spTgt spid="2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1" grpId="1"/>
    </p:bld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TDD Flow"/>
          <p:cNvSpPr txBox="1"/>
          <p:nvPr>
            <p:ph type="title"/>
          </p:nvPr>
        </p:nvSpPr>
        <p:spPr>
          <a:prstGeom prst="rect">
            <a:avLst/>
          </a:prstGeom>
        </p:spPr>
        <p:txBody>
          <a:bodyPr/>
          <a:lstStyle/>
          <a:p>
            <a:pPr/>
            <a:r>
              <a:t>TDD Flow</a:t>
            </a:r>
          </a:p>
        </p:txBody>
      </p:sp>
      <p:pic>
        <p:nvPicPr>
          <p:cNvPr id="214" name="TDD.png" descr="TDD.png"/>
          <p:cNvPicPr>
            <a:picLocks noChangeAspect="1"/>
          </p:cNvPicPr>
          <p:nvPr/>
        </p:nvPicPr>
        <p:blipFill>
          <a:blip r:embed="rId3">
            <a:extLst/>
          </a:blip>
          <a:stretch>
            <a:fillRect/>
          </a:stretch>
        </p:blipFill>
        <p:spPr>
          <a:xfrm>
            <a:off x="5334000" y="2260600"/>
            <a:ext cx="13182600" cy="11058736"/>
          </a:xfrm>
          <a:prstGeom prst="rect">
            <a:avLst/>
          </a:prstGeom>
          <a:ln w="12700">
            <a:miter lim="400000"/>
          </a:ln>
        </p:spPr>
      </p:pic>
      <p:pic>
        <p:nvPicPr>
          <p:cNvPr id="215" name="TDD.png" descr="TDD.png"/>
          <p:cNvPicPr>
            <a:picLocks noChangeAspect="1"/>
          </p:cNvPicPr>
          <p:nvPr/>
        </p:nvPicPr>
        <p:blipFill>
          <a:blip r:embed="rId3">
            <a:extLst/>
          </a:blip>
          <a:stretch>
            <a:fillRect/>
          </a:stretch>
        </p:blipFill>
        <p:spPr>
          <a:xfrm>
            <a:off x="19321998" y="101599"/>
            <a:ext cx="1937803" cy="1625601"/>
          </a:xfrm>
          <a:prstGeom prst="rect">
            <a:avLst/>
          </a:prstGeom>
          <a:ln w="12700">
            <a:miter lim="400000"/>
          </a:ln>
        </p:spPr>
      </p:pic>
      <p:pic>
        <p:nvPicPr>
          <p:cNvPr id="216"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0" name="TDD.png" descr="TDD.png"/>
          <p:cNvPicPr>
            <a:picLocks noChangeAspect="1"/>
          </p:cNvPicPr>
          <p:nvPr/>
        </p:nvPicPr>
        <p:blipFill>
          <a:blip r:embed="rId2">
            <a:extLst/>
          </a:blip>
          <a:stretch>
            <a:fillRect/>
          </a:stretch>
        </p:blipFill>
        <p:spPr>
          <a:xfrm>
            <a:off x="5334000" y="2260600"/>
            <a:ext cx="13182600" cy="11058736"/>
          </a:xfrm>
          <a:prstGeom prst="rect">
            <a:avLst/>
          </a:prstGeom>
          <a:ln w="12700">
            <a:miter lim="400000"/>
          </a:ln>
        </p:spPr>
      </p:pic>
      <p:sp>
        <p:nvSpPr>
          <p:cNvPr id="221" name="The Three Rules of TDD"/>
          <p:cNvSpPr txBox="1"/>
          <p:nvPr>
            <p:ph type="title"/>
          </p:nvPr>
        </p:nvSpPr>
        <p:spPr>
          <a:prstGeom prst="rect">
            <a:avLst/>
          </a:prstGeom>
        </p:spPr>
        <p:txBody>
          <a:bodyPr/>
          <a:lstStyle/>
          <a:p>
            <a:pPr/>
            <a:r>
              <a:t>The Three Rules of TDD</a:t>
            </a:r>
          </a:p>
        </p:txBody>
      </p:sp>
      <p:sp>
        <p:nvSpPr>
          <p:cNvPr id="222" name="You are not allowed to write any production code unless it is to make a failing unit test pass.…"/>
          <p:cNvSpPr txBox="1"/>
          <p:nvPr>
            <p:ph type="body" idx="1"/>
          </p:nvPr>
        </p:nvSpPr>
        <p:spPr>
          <a:prstGeom prst="rect">
            <a:avLst/>
          </a:prstGeom>
        </p:spPr>
        <p:txBody>
          <a:bodyPr/>
          <a:lstStyle/>
          <a:p>
            <a:pPr defTabSz="812800">
              <a:buSzPct val="100000"/>
              <a:buAutoNum type="arabicPeriod" startAt="1"/>
              <a:defRPr b="1">
                <a:latin typeface="Helvetica"/>
                <a:ea typeface="Helvetica"/>
                <a:cs typeface="Helvetica"/>
                <a:sym typeface="Helvetica"/>
              </a:defRPr>
            </a:pPr>
            <a:r>
              <a:t>You are not allowed to write any production code unless it is to make a failing unit test pass.</a:t>
            </a:r>
          </a:p>
          <a:p>
            <a:pPr defTabSz="812800">
              <a:buSzPct val="100000"/>
              <a:buAutoNum type="arabicPeriod" startAt="1"/>
              <a:defRPr b="1">
                <a:latin typeface="Helvetica"/>
                <a:ea typeface="Helvetica"/>
                <a:cs typeface="Helvetica"/>
                <a:sym typeface="Helvetica"/>
              </a:defRPr>
            </a:pPr>
            <a:r>
              <a:t>You are not allowed to write any more of a unit test than is sufficient to fail; and compilation failures are failures.</a:t>
            </a:r>
          </a:p>
          <a:p>
            <a:pPr defTabSz="812800">
              <a:buSzPct val="100000"/>
              <a:buAutoNum type="arabicPeriod" startAt="1"/>
              <a:defRPr b="1">
                <a:latin typeface="Helvetica"/>
                <a:ea typeface="Helvetica"/>
                <a:cs typeface="Helvetica"/>
                <a:sym typeface="Helvetica"/>
              </a:defRPr>
            </a:pPr>
            <a:r>
              <a:t>You are not allowed to write any more production code than is sufficient to pass the one failing unit test.</a:t>
            </a:r>
          </a:p>
        </p:txBody>
      </p:sp>
      <p:sp>
        <p:nvSpPr>
          <p:cNvPr id="223" name="http://butunclebob.com/ArticleS.UncleBob.TheThreeRulesOfTdd"/>
          <p:cNvSpPr txBox="1"/>
          <p:nvPr/>
        </p:nvSpPr>
        <p:spPr>
          <a:xfrm>
            <a:off x="3047999" y="12484099"/>
            <a:ext cx="18288001" cy="68580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12800">
              <a:defRPr sz="3200" u="sng">
                <a:hlinkClick r:id="rId3" invalidUrl="" action="" tgtFrame="" tooltip="" history="1" highlightClick="0" endSnd="0"/>
              </a:defRPr>
            </a:lvl1pPr>
          </a:lstStyle>
          <a:p>
            <a:pPr>
              <a:defRPr u="none"/>
            </a:pPr>
            <a:r>
              <a:rPr u="sng">
                <a:hlinkClick r:id="rId3" invalidUrl="" action="" tgtFrame="" tooltip="" history="1" highlightClick="0" endSnd="0"/>
              </a:rPr>
              <a:t>http://butunclebob.com/ArticleS.UncleBob.TheThreeRulesOfTdd</a:t>
            </a:r>
          </a:p>
        </p:txBody>
      </p:sp>
      <p:pic>
        <p:nvPicPr>
          <p:cNvPr id="224" name="TDD.png" descr="TDD.png"/>
          <p:cNvPicPr>
            <a:picLocks noChangeAspect="1"/>
          </p:cNvPicPr>
          <p:nvPr/>
        </p:nvPicPr>
        <p:blipFill>
          <a:blip r:embed="rId2">
            <a:extLst/>
          </a:blip>
          <a:stretch>
            <a:fillRect/>
          </a:stretch>
        </p:blipFill>
        <p:spPr>
          <a:xfrm>
            <a:off x="19321998" y="101599"/>
            <a:ext cx="1937803" cy="1625601"/>
          </a:xfrm>
          <a:prstGeom prst="rect">
            <a:avLst/>
          </a:prstGeom>
          <a:ln w="12700">
            <a:miter lim="400000"/>
          </a:ln>
        </p:spPr>
      </p:pic>
      <p:pic>
        <p:nvPicPr>
          <p:cNvPr id="225"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mph" nodeType="clickEffect" presetID="9" grpId="1" fill="hold">
                                  <p:stCondLst>
                                    <p:cond delay="0"/>
                                  </p:stCondLst>
                                  <p:childTnLst>
                                    <p:set>
                                      <p:cBhvr>
                                        <p:cTn id="6" dur="indefinite" fill="hold"/>
                                        <p:tgtEl>
                                          <p:spTgt spid="220"/>
                                        </p:tgtEl>
                                        <p:attrNameLst>
                                          <p:attrName>style.opacity</p:attrName>
                                        </p:attrNameLst>
                                      </p:cBhvr>
                                      <p:to>
                                        <p:strVal val="0.10"/>
                                      </p:to>
                                    </p:set>
                                    <p:animEffect filter="image" prLst="opacity: 0.10; ">
                                      <p:cBhvr>
                                        <p:cTn id="7" dur="indefinite" fill="hold"/>
                                        <p:tgtEl>
                                          <p:spTgt spid="220"/>
                                        </p:tgtEl>
                                      </p:cBhvr>
                                    </p:animEffect>
                                  </p:childTnLst>
                                </p:cTn>
                              </p:par>
                            </p:childTnLst>
                          </p:cTn>
                        </p:par>
                        <p:par>
                          <p:cTn id="8" fill="hold">
                            <p:stCondLst>
                              <p:cond delay="1000"/>
                            </p:stCondLst>
                            <p:childTnLst>
                              <p:par>
                                <p:cTn id="9" presetClass="entr" nodeType="afterEffect" presetSubtype="0" presetID="1" grpId="2" fill="hold">
                                  <p:stCondLst>
                                    <p:cond delay="0"/>
                                  </p:stCondLst>
                                  <p:iterate type="el" backwards="0">
                                    <p:tmAbs val="0"/>
                                  </p:iterate>
                                  <p:childTnLst>
                                    <p:set>
                                      <p:cBhvr>
                                        <p:cTn id="10" fill="hold"/>
                                        <p:tgtEl>
                                          <p:spTgt spid="222">
                                            <p:bg/>
                                          </p:spTgt>
                                        </p:tgtEl>
                                        <p:attrNameLst>
                                          <p:attrName>style.visibility</p:attrName>
                                        </p:attrNameLst>
                                      </p:cBhvr>
                                      <p:to>
                                        <p:strVal val="visible"/>
                                      </p:to>
                                    </p:set>
                                  </p:childTnLst>
                                </p:cTn>
                              </p:par>
                              <p:par>
                                <p:cTn id="11" presetClass="entr" nodeType="withEffect" presetSubtype="0" presetID="1" grpId="2" fill="hold">
                                  <p:stCondLst>
                                    <p:cond delay="0"/>
                                  </p:stCondLst>
                                  <p:iterate type="el" backwards="0">
                                    <p:tmAbs val="0"/>
                                  </p:iterate>
                                  <p:childTnLst>
                                    <p:set>
                                      <p:cBhvr>
                                        <p:cTn id="12" fill="hold"/>
                                        <p:tgtEl>
                                          <p:spTgt spid="222">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2" fill="hold">
                                  <p:stCondLst>
                                    <p:cond delay="0"/>
                                  </p:stCondLst>
                                  <p:iterate type="el" backwards="0">
                                    <p:tmAbs val="0"/>
                                  </p:iterate>
                                  <p:childTnLst>
                                    <p:set>
                                      <p:cBhvr>
                                        <p:cTn id="16" fill="hold"/>
                                        <p:tgtEl>
                                          <p:spTgt spid="222">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2" fill="hold">
                                  <p:stCondLst>
                                    <p:cond delay="0"/>
                                  </p:stCondLst>
                                  <p:iterate type="el" backwards="0">
                                    <p:tmAbs val="0"/>
                                  </p:iterate>
                                  <p:childTnLst>
                                    <p:set>
                                      <p:cBhvr>
                                        <p:cTn id="20" fill="hold"/>
                                        <p:tgtEl>
                                          <p:spTgt spid="222">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22" grpId="2"/>
      <p:bldP build="whole" bldLvl="1" animBg="1" rev="0" advAuto="0" spid="220" grpId="1"/>
    </p:bld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How to Decide"/>
          <p:cNvSpPr txBox="1"/>
          <p:nvPr>
            <p:ph type="title"/>
          </p:nvPr>
        </p:nvSpPr>
        <p:spPr>
          <a:prstGeom prst="rect">
            <a:avLst/>
          </a:prstGeom>
        </p:spPr>
        <p:txBody>
          <a:bodyPr/>
          <a:lstStyle/>
          <a:p>
            <a:pPr/>
            <a:r>
              <a:t>How to Decide</a:t>
            </a:r>
          </a:p>
        </p:txBody>
      </p:sp>
      <p:sp>
        <p:nvSpPr>
          <p:cNvPr id="228" name="Not really qualified until you do it and are good at it.…"/>
          <p:cNvSpPr txBox="1"/>
          <p:nvPr>
            <p:ph type="body" idx="1"/>
          </p:nvPr>
        </p:nvSpPr>
        <p:spPr>
          <a:prstGeom prst="rect">
            <a:avLst/>
          </a:prstGeom>
        </p:spPr>
        <p:txBody>
          <a:bodyPr/>
          <a:lstStyle/>
          <a:p>
            <a:pPr marL="0" indent="0" algn="ctr" defTabSz="812800">
              <a:spcBef>
                <a:spcPts val="2200"/>
              </a:spcBef>
              <a:buSzTx/>
              <a:buNone/>
            </a:pPr>
            <a:r>
              <a:t>Not really qualified until you do it and are good at it.</a:t>
            </a:r>
          </a:p>
          <a:p>
            <a:pPr marL="0" indent="0" algn="ctr" defTabSz="812800">
              <a:spcBef>
                <a:spcPts val="2200"/>
              </a:spcBef>
              <a:buSzTx/>
              <a:buNone/>
            </a:pPr>
          </a:p>
          <a:p>
            <a:pPr marL="0" indent="0" algn="ctr" defTabSz="812800">
              <a:spcBef>
                <a:spcPts val="2200"/>
              </a:spcBef>
              <a:buSzTx/>
              <a:buNone/>
            </a:pPr>
            <a:r>
              <a:t>It has to work for your project and your team, it might not.</a:t>
            </a:r>
          </a:p>
        </p:txBody>
      </p:sp>
      <p:pic>
        <p:nvPicPr>
          <p:cNvPr id="229" name="TDD.png" descr="TDD.png"/>
          <p:cNvPicPr>
            <a:picLocks noChangeAspect="1"/>
          </p:cNvPicPr>
          <p:nvPr/>
        </p:nvPicPr>
        <p:blipFill>
          <a:blip r:embed="rId2">
            <a:extLst/>
          </a:blip>
          <a:stretch>
            <a:fillRect/>
          </a:stretch>
        </p:blipFill>
        <p:spPr>
          <a:xfrm>
            <a:off x="19321998" y="101599"/>
            <a:ext cx="1937803" cy="1625601"/>
          </a:xfrm>
          <a:prstGeom prst="rect">
            <a:avLst/>
          </a:prstGeom>
          <a:ln w="12700">
            <a:miter lim="400000"/>
          </a:ln>
        </p:spPr>
      </p:pic>
      <p:pic>
        <p:nvPicPr>
          <p:cNvPr id="230"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2" name="3233785972_71651e5e0e_o.jpg" descr="3233785972_71651e5e0e_o.jpg"/>
          <p:cNvPicPr>
            <a:picLocks noChangeAspect="1"/>
          </p:cNvPicPr>
          <p:nvPr/>
        </p:nvPicPr>
        <p:blipFill>
          <a:blip r:embed="rId2">
            <a:extLst/>
          </a:blip>
          <a:stretch>
            <a:fillRect/>
          </a:stretch>
        </p:blipFill>
        <p:spPr>
          <a:xfrm>
            <a:off x="-12446" y="-2295335"/>
            <a:ext cx="24408892" cy="18306670"/>
          </a:xfrm>
          <a:prstGeom prst="rect">
            <a:avLst/>
          </a:prstGeom>
          <a:ln w="12700">
            <a:miter lim="400000"/>
          </a:ln>
        </p:spPr>
      </p:pic>
      <p:sp>
        <p:nvSpPr>
          <p:cNvPr id="233" name="Greenfield Development"/>
          <p:cNvSpPr txBox="1"/>
          <p:nvPr>
            <p:ph type="title"/>
          </p:nvPr>
        </p:nvSpPr>
        <p:spPr>
          <a:prstGeom prst="rect">
            <a:avLst/>
          </a:prstGeom>
        </p:spPr>
        <p:txBody>
          <a:bodyPr/>
          <a:lstStyle>
            <a:lvl1pPr defTabSz="812800">
              <a:defRPr>
                <a:solidFill>
                  <a:srgbClr val="FFFFFF"/>
                </a:solidFill>
                <a:effectLst>
                  <a:outerShdw sx="100000" sy="100000" kx="0" ky="0" algn="b" rotWithShape="0" blurRad="127000" dist="76200" dir="2700000">
                    <a:srgbClr val="000000">
                      <a:alpha val="75000"/>
                    </a:srgbClr>
                  </a:outerShdw>
                </a:effectLst>
              </a:defRPr>
            </a:lvl1pPr>
          </a:lstStyle>
          <a:p>
            <a:pPr/>
            <a:r>
              <a:t>Greenfield Development</a:t>
            </a:r>
          </a:p>
        </p:txBody>
      </p:sp>
      <p:sp>
        <p:nvSpPr>
          <p:cNvPr id="234" name="a project that lacks any constraints imposed by prior work"/>
          <p:cNvSpPr txBox="1"/>
          <p:nvPr/>
        </p:nvSpPr>
        <p:spPr>
          <a:xfrm>
            <a:off x="3047999" y="9097962"/>
            <a:ext cx="18288001" cy="904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r>
              <a:t>a project that lacks any constraints imposed by prior work</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How do I start"/>
          <p:cNvSpPr txBox="1"/>
          <p:nvPr>
            <p:ph type="title"/>
          </p:nvPr>
        </p:nvSpPr>
        <p:spPr>
          <a:prstGeom prst="rect">
            <a:avLst/>
          </a:prstGeom>
        </p:spPr>
        <p:txBody>
          <a:bodyPr/>
          <a:lstStyle/>
          <a:p>
            <a:pPr/>
            <a:r>
              <a:t>How do I start</a:t>
            </a:r>
          </a:p>
        </p:txBody>
      </p:sp>
      <p:pic>
        <p:nvPicPr>
          <p:cNvPr id="237"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TDD Flow"/>
          <p:cNvSpPr txBox="1"/>
          <p:nvPr>
            <p:ph type="title"/>
          </p:nvPr>
        </p:nvSpPr>
        <p:spPr>
          <a:prstGeom prst="rect">
            <a:avLst/>
          </a:prstGeom>
        </p:spPr>
        <p:txBody>
          <a:bodyPr/>
          <a:lstStyle/>
          <a:p>
            <a:pPr/>
            <a:r>
              <a:t>TDD Flow</a:t>
            </a:r>
          </a:p>
        </p:txBody>
      </p:sp>
      <p:pic>
        <p:nvPicPr>
          <p:cNvPr id="242" name="TDD.png" descr="TDD.png"/>
          <p:cNvPicPr>
            <a:picLocks noChangeAspect="1"/>
          </p:cNvPicPr>
          <p:nvPr/>
        </p:nvPicPr>
        <p:blipFill>
          <a:blip r:embed="rId3">
            <a:extLst/>
          </a:blip>
          <a:stretch>
            <a:fillRect/>
          </a:stretch>
        </p:blipFill>
        <p:spPr>
          <a:xfrm>
            <a:off x="5334000" y="2260600"/>
            <a:ext cx="13182600" cy="11058736"/>
          </a:xfrm>
          <a:prstGeom prst="rect">
            <a:avLst/>
          </a:prstGeom>
          <a:ln w="12700">
            <a:miter lim="400000"/>
          </a:ln>
        </p:spPr>
      </p:pic>
      <p:pic>
        <p:nvPicPr>
          <p:cNvPr id="243" name="TDD.png" descr="TDD.png"/>
          <p:cNvPicPr>
            <a:picLocks noChangeAspect="1"/>
          </p:cNvPicPr>
          <p:nvPr/>
        </p:nvPicPr>
        <p:blipFill>
          <a:blip r:embed="rId3">
            <a:extLst/>
          </a:blip>
          <a:stretch>
            <a:fillRect/>
          </a:stretch>
        </p:blipFill>
        <p:spPr>
          <a:xfrm>
            <a:off x="19321998" y="101599"/>
            <a:ext cx="1937803" cy="1625601"/>
          </a:xfrm>
          <a:prstGeom prst="rect">
            <a:avLst/>
          </a:prstGeom>
          <a:ln w="12700">
            <a:miter lim="400000"/>
          </a:ln>
        </p:spPr>
      </p:pic>
      <p:pic>
        <p:nvPicPr>
          <p:cNvPr id="244"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Workflow"/>
          <p:cNvSpPr txBox="1"/>
          <p:nvPr>
            <p:ph type="ctrTitle"/>
          </p:nvPr>
        </p:nvSpPr>
        <p:spPr>
          <a:prstGeom prst="rect">
            <a:avLst/>
          </a:prstGeom>
        </p:spPr>
        <p:txBody>
          <a:bodyPr/>
          <a:lstStyle/>
          <a:p>
            <a:pPr/>
            <a:r>
              <a:t>Workflow</a:t>
            </a:r>
          </a:p>
        </p:txBody>
      </p:sp>
      <p:sp>
        <p:nvSpPr>
          <p:cNvPr id="249" name="Fibonacci Numbers"/>
          <p:cNvSpPr txBox="1"/>
          <p:nvPr>
            <p:ph type="subTitle" sz="quarter" idx="1"/>
          </p:nvPr>
        </p:nvSpPr>
        <p:spPr>
          <a:prstGeom prst="rect">
            <a:avLst/>
          </a:prstGeom>
        </p:spPr>
        <p:txBody>
          <a:bodyPr/>
          <a:lstStyle/>
          <a:p>
            <a:pPr/>
            <a:r>
              <a:t>Fibonacci Numbers</a:t>
            </a:r>
          </a:p>
        </p:txBody>
      </p:sp>
      <p:sp>
        <p:nvSpPr>
          <p:cNvPr id="250" name="Text"/>
          <p:cNvSpPr txBox="1"/>
          <p:nvPr/>
        </p:nvSpPr>
        <p:spPr>
          <a:xfrm>
            <a:off x="13271499" y="7162800"/>
            <a:ext cx="177802" cy="29464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p>
        </p:txBody>
      </p:sp>
      <p:pic>
        <p:nvPicPr>
          <p:cNvPr id="251" name="droppedImage.png" descr="droppedImage.png"/>
          <p:cNvPicPr>
            <a:picLocks noChangeAspect="1"/>
          </p:cNvPicPr>
          <p:nvPr/>
        </p:nvPicPr>
        <p:blipFill>
          <a:blip r:embed="rId2">
            <a:extLst/>
          </a:blip>
          <a:stretch>
            <a:fillRect/>
          </a:stretch>
        </p:blipFill>
        <p:spPr>
          <a:xfrm>
            <a:off x="7086600" y="7772400"/>
            <a:ext cx="10185400" cy="4673601"/>
          </a:xfrm>
          <a:prstGeom prst="rect">
            <a:avLst/>
          </a:prstGeom>
          <a:ln w="12700">
            <a:miter lim="400000"/>
          </a:ln>
        </p:spPr>
      </p:pic>
      <p:pic>
        <p:nvPicPr>
          <p:cNvPr id="252"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pic>
        <p:nvPicPr>
          <p:cNvPr id="253" name="TDD.png" descr="TDD.png"/>
          <p:cNvPicPr>
            <a:picLocks noChangeAspect="1"/>
          </p:cNvPicPr>
          <p:nvPr/>
        </p:nvPicPr>
        <p:blipFill>
          <a:blip r:embed="rId4">
            <a:extLst/>
          </a:blip>
          <a:stretch>
            <a:fillRect/>
          </a:stretch>
        </p:blipFill>
        <p:spPr>
          <a:xfrm>
            <a:off x="19321998" y="114299"/>
            <a:ext cx="1937803" cy="1625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Red"/>
          <p:cNvSpPr txBox="1"/>
          <p:nvPr>
            <p:ph type="title"/>
          </p:nvPr>
        </p:nvSpPr>
        <p:spPr>
          <a:prstGeom prst="rect">
            <a:avLst/>
          </a:prstGeom>
        </p:spPr>
        <p:txBody>
          <a:bodyPr/>
          <a:lstStyle>
            <a:lvl1pPr defTabSz="812800">
              <a:defRPr sz="19000">
                <a:solidFill>
                  <a:srgbClr val="FF2600"/>
                </a:solidFill>
                <a:effectLst>
                  <a:outerShdw sx="100000" sy="100000" kx="0" ky="0" algn="b" rotWithShape="0" blurRad="127000" dist="76200" dir="2700000">
                    <a:srgbClr val="000000">
                      <a:alpha val="75000"/>
                    </a:srgbClr>
                  </a:outerShdw>
                </a:effectLst>
              </a:defRPr>
            </a:lvl1pPr>
          </a:lstStyle>
          <a:p>
            <a:pPr/>
            <a:r>
              <a:t>Red</a:t>
            </a:r>
          </a:p>
        </p:txBody>
      </p:sp>
      <p:pic>
        <p:nvPicPr>
          <p:cNvPr id="256" name="droppedImage.png" descr="droppedImage.png"/>
          <p:cNvPicPr>
            <a:picLocks noChangeAspect="1"/>
          </p:cNvPicPr>
          <p:nvPr/>
        </p:nvPicPr>
        <p:blipFill>
          <a:blip r:embed="rId2">
            <a:extLst/>
          </a:blip>
          <a:stretch>
            <a:fillRect/>
          </a:stretch>
        </p:blipFill>
        <p:spPr>
          <a:xfrm>
            <a:off x="14401800" y="427429"/>
            <a:ext cx="6375400" cy="2925372"/>
          </a:xfrm>
          <a:prstGeom prst="rect">
            <a:avLst/>
          </a:prstGeom>
          <a:ln w="12700">
            <a:miter lim="400000"/>
          </a:ln>
        </p:spPr>
      </p:pic>
      <p:pic>
        <p:nvPicPr>
          <p:cNvPr id="257"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pic>
        <p:nvPicPr>
          <p:cNvPr id="258" name="TDD.png" descr="TDD.png"/>
          <p:cNvPicPr>
            <a:picLocks noChangeAspect="1"/>
          </p:cNvPicPr>
          <p:nvPr/>
        </p:nvPicPr>
        <p:blipFill>
          <a:blip r:embed="rId4">
            <a:extLst/>
          </a:blip>
          <a:stretch>
            <a:fillRect/>
          </a:stretch>
        </p:blipFill>
        <p:spPr>
          <a:xfrm>
            <a:off x="324920" y="226129"/>
            <a:ext cx="1937803" cy="1625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Green"/>
          <p:cNvSpPr txBox="1"/>
          <p:nvPr>
            <p:ph type="title"/>
          </p:nvPr>
        </p:nvSpPr>
        <p:spPr>
          <a:prstGeom prst="rect">
            <a:avLst/>
          </a:prstGeom>
        </p:spPr>
        <p:txBody>
          <a:bodyPr/>
          <a:lstStyle>
            <a:lvl1pPr defTabSz="812800">
              <a:defRPr sz="19000">
                <a:solidFill>
                  <a:srgbClr val="00F900"/>
                </a:solidFill>
                <a:effectLst>
                  <a:outerShdw sx="100000" sy="100000" kx="0" ky="0" algn="b" rotWithShape="0" blurRad="127000" dist="76200" dir="2700000">
                    <a:srgbClr val="000000">
                      <a:alpha val="75000"/>
                    </a:srgbClr>
                  </a:outerShdw>
                </a:effectLst>
              </a:defRPr>
            </a:lvl1pPr>
          </a:lstStyle>
          <a:p>
            <a:pPr/>
            <a:r>
              <a:t>Green</a:t>
            </a:r>
          </a:p>
        </p:txBody>
      </p:sp>
      <p:pic>
        <p:nvPicPr>
          <p:cNvPr id="261" name="droppedImage.png" descr="droppedImage.png"/>
          <p:cNvPicPr>
            <a:picLocks noChangeAspect="1"/>
          </p:cNvPicPr>
          <p:nvPr/>
        </p:nvPicPr>
        <p:blipFill>
          <a:blip r:embed="rId2">
            <a:extLst/>
          </a:blip>
          <a:stretch>
            <a:fillRect/>
          </a:stretch>
        </p:blipFill>
        <p:spPr>
          <a:xfrm>
            <a:off x="14401800" y="427429"/>
            <a:ext cx="6375400" cy="2925372"/>
          </a:xfrm>
          <a:prstGeom prst="rect">
            <a:avLst/>
          </a:prstGeom>
          <a:ln w="12700">
            <a:miter lim="400000"/>
          </a:ln>
        </p:spPr>
      </p:pic>
      <p:pic>
        <p:nvPicPr>
          <p:cNvPr id="262"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pic>
        <p:nvPicPr>
          <p:cNvPr id="263" name="TDD.png" descr="TDD.png"/>
          <p:cNvPicPr>
            <a:picLocks noChangeAspect="1"/>
          </p:cNvPicPr>
          <p:nvPr/>
        </p:nvPicPr>
        <p:blipFill>
          <a:blip r:embed="rId4">
            <a:extLst/>
          </a:blip>
          <a:stretch>
            <a:fillRect/>
          </a:stretch>
        </p:blipFill>
        <p:spPr>
          <a:xfrm>
            <a:off x="324920" y="226129"/>
            <a:ext cx="1937803" cy="1625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127" name="Agenda"/>
          <p:cNvSpPr txBox="1"/>
          <p:nvPr>
            <p:ph type="title"/>
          </p:nvPr>
        </p:nvSpPr>
        <p:spPr>
          <a:prstGeom prst="rect">
            <a:avLst/>
          </a:prstGeom>
        </p:spPr>
        <p:txBody>
          <a:bodyPr/>
          <a:lstStyle/>
          <a:p>
            <a:pPr/>
            <a:r>
              <a:t>Agenda</a:t>
            </a:r>
          </a:p>
        </p:txBody>
      </p:sp>
      <p:sp>
        <p:nvSpPr>
          <p:cNvPr id="128" name="(60 min) First session presentation…"/>
          <p:cNvSpPr txBox="1"/>
          <p:nvPr>
            <p:ph type="body" idx="1"/>
          </p:nvPr>
        </p:nvSpPr>
        <p:spPr>
          <a:xfrm>
            <a:off x="12784277" y="3750121"/>
            <a:ext cx="15609095" cy="8840392"/>
          </a:xfrm>
          <a:prstGeom prst="rect">
            <a:avLst/>
          </a:prstGeom>
        </p:spPr>
        <p:txBody>
          <a:bodyPr/>
          <a:lstStyle/>
          <a:p>
            <a:pPr marL="114300" indent="-114300" defTabSz="410765">
              <a:spcBef>
                <a:spcPts val="2900"/>
              </a:spcBef>
              <a:buSzPct val="100000"/>
              <a:defRPr b="1" sz="2500">
                <a:latin typeface="Helvetica"/>
                <a:ea typeface="Helvetica"/>
                <a:cs typeface="Helvetica"/>
                <a:sym typeface="Helvetica"/>
              </a:defRPr>
            </a:pPr>
            <a:r>
              <a:t>(60 min) First session presentation</a:t>
            </a:r>
          </a:p>
          <a:p>
            <a:pPr marL="114300" indent="-114300" defTabSz="410765">
              <a:spcBef>
                <a:spcPts val="2900"/>
              </a:spcBef>
              <a:buSzPct val="100000"/>
              <a:defRPr sz="2500"/>
            </a:pPr>
            <a:r>
              <a:t>Introduction</a:t>
            </a:r>
          </a:p>
          <a:p>
            <a:pPr marL="114300" indent="-114300" defTabSz="410765">
              <a:spcBef>
                <a:spcPts val="2900"/>
              </a:spcBef>
              <a:buSzPct val="100000"/>
              <a:defRPr sz="2500"/>
            </a:pPr>
            <a:r>
              <a:t>The Case for TDD</a:t>
            </a:r>
          </a:p>
          <a:p>
            <a:pPr marL="114300" indent="-114300" defTabSz="410765">
              <a:spcBef>
                <a:spcPts val="2900"/>
              </a:spcBef>
              <a:buSzPct val="100000"/>
              <a:defRPr sz="2500"/>
            </a:pPr>
            <a:r>
              <a:t>Types of Testing</a:t>
            </a:r>
          </a:p>
          <a:p>
            <a:pPr marL="114300" indent="-114300" defTabSz="410765">
              <a:spcBef>
                <a:spcPts val="2900"/>
              </a:spcBef>
              <a:buSzPct val="100000"/>
              <a:defRPr sz="2500"/>
            </a:pPr>
            <a:r>
              <a:t>Example</a:t>
            </a:r>
          </a:p>
          <a:p>
            <a:pPr marL="114300" indent="-114300" defTabSz="410765">
              <a:spcBef>
                <a:spcPts val="2900"/>
              </a:spcBef>
              <a:buSzPct val="100000"/>
              <a:defRPr b="1" sz="2500">
                <a:latin typeface="Helvetica"/>
                <a:ea typeface="Helvetica"/>
                <a:cs typeface="Helvetica"/>
                <a:sym typeface="Helvetica"/>
              </a:defRPr>
            </a:pPr>
            <a:r>
              <a:t>(120 min) Pairing session. 30-minute sessions executing any of several code katas.</a:t>
            </a:r>
          </a:p>
          <a:p>
            <a:pPr marL="114300" indent="-114300" defTabSz="410765">
              <a:spcBef>
                <a:spcPts val="2900"/>
              </a:spcBef>
              <a:buSzPct val="100000"/>
              <a:defRPr b="1" sz="2500">
                <a:solidFill>
                  <a:srgbClr val="0000FF"/>
                </a:solidFill>
                <a:latin typeface="Helvetica"/>
                <a:ea typeface="Helvetica"/>
                <a:cs typeface="Helvetica"/>
                <a:sym typeface="Helvetica"/>
              </a:defRPr>
            </a:pPr>
            <a:r>
              <a:t>LUNCH BREAK</a:t>
            </a:r>
          </a:p>
          <a:p>
            <a:pPr marL="114300" indent="-114300" defTabSz="410765">
              <a:spcBef>
                <a:spcPts val="2900"/>
              </a:spcBef>
              <a:buSzPct val="100000"/>
              <a:defRPr b="1" sz="2500">
                <a:latin typeface="Helvetica"/>
                <a:ea typeface="Helvetica"/>
                <a:cs typeface="Helvetica"/>
                <a:sym typeface="Helvetica"/>
              </a:defRPr>
            </a:pPr>
            <a:r>
              <a:t>(60 min) Afternoon session presentation</a:t>
            </a:r>
          </a:p>
          <a:p>
            <a:pPr marL="114300" indent="-114300" defTabSz="410765">
              <a:spcBef>
                <a:spcPts val="2900"/>
              </a:spcBef>
              <a:buSzPct val="100000"/>
              <a:defRPr sz="2500"/>
            </a:pPr>
            <a:r>
              <a:t>Design for testability</a:t>
            </a:r>
          </a:p>
          <a:p>
            <a:pPr marL="114300" indent="-114300" defTabSz="410765">
              <a:spcBef>
                <a:spcPts val="2900"/>
              </a:spcBef>
              <a:buSzPct val="100000"/>
              <a:defRPr sz="2500"/>
            </a:pPr>
            <a:r>
              <a:t>Mocking</a:t>
            </a:r>
          </a:p>
          <a:p>
            <a:pPr marL="114300" indent="-114300" defTabSz="410765">
              <a:spcBef>
                <a:spcPts val="2900"/>
              </a:spcBef>
              <a:buSzPct val="100000"/>
              <a:defRPr sz="2500"/>
            </a:pPr>
            <a:r>
              <a:t>How to get started on my project</a:t>
            </a:r>
          </a:p>
          <a:p>
            <a:pPr marL="114300" indent="-114300" defTabSz="410765">
              <a:spcBef>
                <a:spcPts val="2900"/>
              </a:spcBef>
              <a:buSzPct val="100000"/>
              <a:defRPr b="1" sz="2500">
                <a:latin typeface="Helvetica"/>
                <a:ea typeface="Helvetica"/>
                <a:cs typeface="Helvetica"/>
                <a:sym typeface="Helvetica"/>
              </a:defRPr>
            </a:pPr>
            <a:r>
              <a:t>(120 min) Pairing session, Legacy refactor.</a:t>
            </a:r>
          </a:p>
        </p:txBody>
      </p:sp>
      <p:pic>
        <p:nvPicPr>
          <p:cNvPr id="129"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Refactor"/>
          <p:cNvSpPr txBox="1"/>
          <p:nvPr>
            <p:ph type="title"/>
          </p:nvPr>
        </p:nvSpPr>
        <p:spPr>
          <a:prstGeom prst="rect">
            <a:avLst/>
          </a:prstGeom>
        </p:spPr>
        <p:txBody>
          <a:bodyPr/>
          <a:lstStyle>
            <a:lvl1pPr defTabSz="812800">
              <a:defRPr sz="19000">
                <a:solidFill>
                  <a:srgbClr val="0433FF"/>
                </a:solidFill>
                <a:effectLst>
                  <a:outerShdw sx="100000" sy="100000" kx="0" ky="0" algn="b" rotWithShape="0" blurRad="127000" dist="76200" dir="2700000">
                    <a:srgbClr val="000000">
                      <a:alpha val="75000"/>
                    </a:srgbClr>
                  </a:outerShdw>
                </a:effectLst>
              </a:defRPr>
            </a:lvl1pPr>
          </a:lstStyle>
          <a:p>
            <a:pPr/>
            <a:r>
              <a:t>Refactor</a:t>
            </a:r>
          </a:p>
        </p:txBody>
      </p:sp>
      <p:pic>
        <p:nvPicPr>
          <p:cNvPr id="266" name="droppedImage.png" descr="droppedImage.png"/>
          <p:cNvPicPr>
            <a:picLocks noChangeAspect="1"/>
          </p:cNvPicPr>
          <p:nvPr/>
        </p:nvPicPr>
        <p:blipFill>
          <a:blip r:embed="rId2">
            <a:extLst/>
          </a:blip>
          <a:stretch>
            <a:fillRect/>
          </a:stretch>
        </p:blipFill>
        <p:spPr>
          <a:xfrm>
            <a:off x="14401800" y="427429"/>
            <a:ext cx="6375400" cy="2925372"/>
          </a:xfrm>
          <a:prstGeom prst="rect">
            <a:avLst/>
          </a:prstGeom>
          <a:ln w="12700">
            <a:miter lim="400000"/>
          </a:ln>
        </p:spPr>
      </p:pic>
      <p:pic>
        <p:nvPicPr>
          <p:cNvPr id="267"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pic>
        <p:nvPicPr>
          <p:cNvPr id="268" name="TDD.png" descr="TDD.png"/>
          <p:cNvPicPr>
            <a:picLocks noChangeAspect="1"/>
          </p:cNvPicPr>
          <p:nvPr/>
        </p:nvPicPr>
        <p:blipFill>
          <a:blip r:embed="rId4">
            <a:extLst/>
          </a:blip>
          <a:stretch>
            <a:fillRect/>
          </a:stretch>
        </p:blipFill>
        <p:spPr>
          <a:xfrm>
            <a:off x="324920" y="226129"/>
            <a:ext cx="1937803" cy="1625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0" name="1452514-jet_li_fearless.jpg" descr="1452514-jet_li_fearless.jpg"/>
          <p:cNvPicPr>
            <a:picLocks noChangeAspect="1"/>
          </p:cNvPicPr>
          <p:nvPr/>
        </p:nvPicPr>
        <p:blipFill>
          <a:blip r:embed="rId2">
            <a:extLst/>
          </a:blip>
          <a:stretch>
            <a:fillRect/>
          </a:stretch>
        </p:blipFill>
        <p:spPr>
          <a:xfrm>
            <a:off x="3010617" y="0"/>
            <a:ext cx="9194151" cy="13716001"/>
          </a:xfrm>
          <a:prstGeom prst="rect">
            <a:avLst/>
          </a:prstGeom>
          <a:ln w="12700">
            <a:miter lim="400000"/>
          </a:ln>
        </p:spPr>
      </p:pic>
      <p:sp>
        <p:nvSpPr>
          <p:cNvPr id="271" name="Refactor without Fear"/>
          <p:cNvSpPr txBox="1"/>
          <p:nvPr>
            <p:ph type="title"/>
          </p:nvPr>
        </p:nvSpPr>
        <p:spPr>
          <a:xfrm>
            <a:off x="13442433" y="4536281"/>
            <a:ext cx="6773734" cy="4643438"/>
          </a:xfrm>
          <a:prstGeom prst="rect">
            <a:avLst/>
          </a:prstGeom>
        </p:spPr>
        <p:txBody>
          <a:bodyPr/>
          <a:lstStyle>
            <a:lvl1pPr defTabSz="714732">
              <a:defRPr sz="9744"/>
            </a:lvl1pPr>
          </a:lstStyle>
          <a:p>
            <a:pPr/>
            <a:r>
              <a:t>Refactor without Fear</a:t>
            </a:r>
          </a:p>
        </p:txBody>
      </p:sp>
      <p:pic>
        <p:nvPicPr>
          <p:cNvPr id="272" name="droppedImage.png" descr="droppedImage.png"/>
          <p:cNvPicPr>
            <a:picLocks noChangeAspect="1"/>
          </p:cNvPicPr>
          <p:nvPr/>
        </p:nvPicPr>
        <p:blipFill>
          <a:blip r:embed="rId3">
            <a:extLst/>
          </a:blip>
          <a:stretch>
            <a:fillRect/>
          </a:stretch>
        </p:blipFill>
        <p:spPr>
          <a:xfrm>
            <a:off x="14401800" y="427429"/>
            <a:ext cx="6375400" cy="2925372"/>
          </a:xfrm>
          <a:prstGeom prst="rect">
            <a:avLst/>
          </a:prstGeom>
          <a:ln w="12700">
            <a:miter lim="400000"/>
          </a:ln>
        </p:spPr>
      </p:pic>
      <p:pic>
        <p:nvPicPr>
          <p:cNvPr id="273"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72655C"/>
        </a:solidFill>
      </p:bgPr>
    </p:bg>
    <p:spTree>
      <p:nvGrpSpPr>
        <p:cNvPr id="1" name=""/>
        <p:cNvGrpSpPr/>
        <p:nvPr/>
      </p:nvGrpSpPr>
      <p:grpSpPr>
        <a:xfrm>
          <a:off x="0" y="0"/>
          <a:ext cx="0" cy="0"/>
          <a:chOff x="0" y="0"/>
          <a:chExt cx="0" cy="0"/>
        </a:xfrm>
      </p:grpSpPr>
      <p:pic>
        <p:nvPicPr>
          <p:cNvPr id="275" name="slop_feedback_loop.jpg" descr="slop_feedback_loop.jpg"/>
          <p:cNvPicPr>
            <a:picLocks noChangeAspect="1"/>
          </p:cNvPicPr>
          <p:nvPr/>
        </p:nvPicPr>
        <p:blipFill>
          <a:blip r:embed="rId2">
            <a:extLst/>
          </a:blip>
          <a:stretch>
            <a:fillRect/>
          </a:stretch>
        </p:blipFill>
        <p:spPr>
          <a:xfrm>
            <a:off x="978885" y="-73184"/>
            <a:ext cx="22426230" cy="1386236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Double-click to edit"/>
          <p:cNvSpPr txBox="1"/>
          <p:nvPr>
            <p:ph type="title"/>
          </p:nvPr>
        </p:nvSpPr>
        <p:spPr>
          <a:prstGeom prst="rect">
            <a:avLst/>
          </a:prstGeom>
        </p:spPr>
        <p:txBody>
          <a:bodyPr/>
          <a:lstStyle/>
          <a:p>
            <a:pPr/>
          </a:p>
        </p:txBody>
      </p:sp>
      <p:sp>
        <p:nvSpPr>
          <p:cNvPr id="278" name="Double-click to edit"/>
          <p:cNvSpPr txBox="1"/>
          <p:nvPr>
            <p:ph type="body" idx="1"/>
          </p:nvPr>
        </p:nvSpPr>
        <p:spPr>
          <a:prstGeom prst="rect">
            <a:avLst/>
          </a:prstGeom>
        </p:spPr>
        <p:txBody>
          <a:bodyPr/>
          <a:lstStyle/>
          <a:p>
            <a:pPr marL="1379361" indent="-617361" defTabSz="812800"/>
          </a:p>
        </p:txBody>
      </p:sp>
      <p:pic>
        <p:nvPicPr>
          <p:cNvPr id="279" name="droppedImage.png" descr="droppedImage.png"/>
          <p:cNvPicPr>
            <a:picLocks noChangeAspect="1"/>
          </p:cNvPicPr>
          <p:nvPr/>
        </p:nvPicPr>
        <p:blipFill>
          <a:blip r:embed="rId3">
            <a:extLst/>
          </a:blip>
          <a:stretch>
            <a:fillRect/>
          </a:stretch>
        </p:blipFill>
        <p:spPr>
          <a:xfrm>
            <a:off x="4165599" y="1117599"/>
            <a:ext cx="15545758" cy="6654801"/>
          </a:xfrm>
          <a:prstGeom prst="rect">
            <a:avLst/>
          </a:prstGeom>
          <a:ln w="12700">
            <a:miter lim="400000"/>
          </a:ln>
        </p:spPr>
      </p:pic>
      <p:pic>
        <p:nvPicPr>
          <p:cNvPr id="280" name="droppedImage.png" descr="droppedImage.png"/>
          <p:cNvPicPr>
            <a:picLocks noChangeAspect="1"/>
          </p:cNvPicPr>
          <p:nvPr/>
        </p:nvPicPr>
        <p:blipFill>
          <a:blip r:embed="rId4">
            <a:extLst/>
          </a:blip>
          <a:stretch>
            <a:fillRect/>
          </a:stretch>
        </p:blipFill>
        <p:spPr>
          <a:xfrm>
            <a:off x="12184515" y="8090520"/>
            <a:ext cx="9001126" cy="5610431"/>
          </a:xfrm>
          <a:prstGeom prst="rect">
            <a:avLst/>
          </a:prstGeom>
          <a:ln w="12700">
            <a:miter lim="400000"/>
          </a:ln>
        </p:spPr>
      </p:pic>
      <p:pic>
        <p:nvPicPr>
          <p:cNvPr id="281" name="Image" descr="Image"/>
          <p:cNvPicPr>
            <a:picLocks noChangeAspect="1"/>
          </p:cNvPicPr>
          <p:nvPr/>
        </p:nvPicPr>
        <p:blipFill>
          <a:blip r:embed="rId5">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lt;lab 1&gt;"/>
          <p:cNvSpPr txBox="1"/>
          <p:nvPr>
            <p:ph type="title"/>
          </p:nvPr>
        </p:nvSpPr>
        <p:spPr>
          <a:prstGeom prst="rect">
            <a:avLst/>
          </a:prstGeom>
        </p:spPr>
        <p:txBody>
          <a:bodyPr/>
          <a:lstStyle/>
          <a:p>
            <a:pPr/>
            <a:r>
              <a:t>&lt;lab 1&gt;</a:t>
            </a:r>
          </a:p>
        </p:txBody>
      </p:sp>
      <p:sp>
        <p:nvSpPr>
          <p:cNvPr id="286" name="Double-click to edit"/>
          <p:cNvSpPr txBox="1"/>
          <p:nvPr>
            <p:ph type="body" idx="1"/>
          </p:nvPr>
        </p:nvSpPr>
        <p:spPr>
          <a:prstGeom prst="rect">
            <a:avLst/>
          </a:prstGeom>
        </p:spPr>
        <p:txBody>
          <a:bodyPr/>
          <a:lstStyle/>
          <a:p>
            <a:pPr defTabSz="812800"/>
          </a:p>
        </p:txBody>
      </p:sp>
      <p:pic>
        <p:nvPicPr>
          <p:cNvPr id="287"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Work in Pairs"/>
          <p:cNvSpPr txBox="1"/>
          <p:nvPr>
            <p:ph type="title"/>
          </p:nvPr>
        </p:nvSpPr>
        <p:spPr>
          <a:prstGeom prst="rect">
            <a:avLst/>
          </a:prstGeom>
        </p:spPr>
        <p:txBody>
          <a:bodyPr/>
          <a:lstStyle/>
          <a:p>
            <a:pPr/>
            <a:r>
              <a:t>Work in Pairs</a:t>
            </a:r>
          </a:p>
        </p:txBody>
      </p:sp>
      <p:sp>
        <p:nvSpPr>
          <p:cNvPr id="290" name="&lt;lab 1&gt;"/>
          <p:cNvSpPr txBox="1"/>
          <p:nvPr/>
        </p:nvSpPr>
        <p:spPr>
          <a:xfrm>
            <a:off x="4825999" y="355599"/>
            <a:ext cx="14732001" cy="34290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12800">
              <a:defRPr sz="11200"/>
            </a:lvl1pPr>
          </a:lstStyle>
          <a:p>
            <a:pPr/>
            <a:r>
              <a:t>&lt;lab 1&gt;</a:t>
            </a:r>
          </a:p>
        </p:txBody>
      </p:sp>
      <p:pic>
        <p:nvPicPr>
          <p:cNvPr id="291"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The Code Kata"/>
          <p:cNvSpPr txBox="1"/>
          <p:nvPr>
            <p:ph type="title"/>
          </p:nvPr>
        </p:nvSpPr>
        <p:spPr>
          <a:prstGeom prst="rect">
            <a:avLst/>
          </a:prstGeom>
        </p:spPr>
        <p:txBody>
          <a:bodyPr/>
          <a:lstStyle/>
          <a:p>
            <a:pPr/>
            <a:r>
              <a:t>The Code Kata</a:t>
            </a:r>
          </a:p>
        </p:txBody>
      </p:sp>
      <p:sp>
        <p:nvSpPr>
          <p:cNvPr id="294" name="http://codekata.pragprog.com/"/>
          <p:cNvSpPr txBox="1"/>
          <p:nvPr/>
        </p:nvSpPr>
        <p:spPr>
          <a:xfrm>
            <a:off x="12381329" y="12623800"/>
            <a:ext cx="8860791" cy="965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u="sng">
                <a:hlinkClick r:id="rId2" invalidUrl="" action="" tgtFrame="" tooltip="" history="1" highlightClick="0" endSnd="0"/>
              </a:defRPr>
            </a:lvl1pPr>
          </a:lstStyle>
          <a:p>
            <a:pPr>
              <a:defRPr u="none"/>
            </a:pPr>
            <a:r>
              <a:rPr u="sng">
                <a:hlinkClick r:id="rId2" invalidUrl="" action="" tgtFrame="" tooltip="" history="1" highlightClick="0" endSnd="0"/>
              </a:rPr>
              <a:t>http://codekata.pragprog.com/</a:t>
            </a:r>
          </a:p>
        </p:txBody>
      </p:sp>
      <p:pic>
        <p:nvPicPr>
          <p:cNvPr id="295" name="droppedImage.png" descr="droppedImage.png"/>
          <p:cNvPicPr>
            <a:picLocks noChangeAspect="0"/>
          </p:cNvPicPr>
          <p:nvPr/>
        </p:nvPicPr>
        <p:blipFill>
          <a:blip r:embed="rId3">
            <a:extLst/>
          </a:blip>
          <a:stretch>
            <a:fillRect/>
          </a:stretch>
        </p:blipFill>
        <p:spPr>
          <a:xfrm>
            <a:off x="3365499" y="3619500"/>
            <a:ext cx="17627601" cy="7747000"/>
          </a:xfrm>
          <a:prstGeom prst="rect">
            <a:avLst/>
          </a:prstGeom>
          <a:effectLst>
            <a:outerShdw sx="100000" sy="100000" kx="0" ky="0" algn="b" rotWithShape="0" blurRad="241300" dist="139700" dir="2700000">
              <a:srgbClr val="000000">
                <a:alpha val="75000"/>
              </a:srgbClr>
            </a:outerShdw>
          </a:effectLst>
        </p:spPr>
      </p:pic>
      <p:sp>
        <p:nvSpPr>
          <p:cNvPr id="296" name="&lt;lab 1&gt;"/>
          <p:cNvSpPr txBox="1"/>
          <p:nvPr/>
        </p:nvSpPr>
        <p:spPr>
          <a:xfrm>
            <a:off x="17830800" y="76199"/>
            <a:ext cx="3352800" cy="1302514"/>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12800">
              <a:defRPr sz="7000"/>
            </a:lvl1pPr>
          </a:lstStyle>
          <a:p>
            <a:pPr/>
            <a:r>
              <a:t>&lt;lab 1&gt;</a:t>
            </a:r>
          </a:p>
        </p:txBody>
      </p:sp>
      <p:pic>
        <p:nvPicPr>
          <p:cNvPr id="297"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The Code Kata"/>
          <p:cNvSpPr txBox="1"/>
          <p:nvPr>
            <p:ph type="title"/>
          </p:nvPr>
        </p:nvSpPr>
        <p:spPr>
          <a:prstGeom prst="rect">
            <a:avLst/>
          </a:prstGeom>
        </p:spPr>
        <p:txBody>
          <a:bodyPr/>
          <a:lstStyle/>
          <a:p>
            <a:pPr/>
            <a:r>
              <a:t>The Code Kata</a:t>
            </a:r>
          </a:p>
        </p:txBody>
      </p:sp>
      <p:sp>
        <p:nvSpPr>
          <p:cNvPr id="300" name="FizzBuzz…"/>
          <p:cNvSpPr txBox="1"/>
          <p:nvPr>
            <p:ph type="body" idx="1"/>
          </p:nvPr>
        </p:nvSpPr>
        <p:spPr>
          <a:prstGeom prst="rect">
            <a:avLst/>
          </a:prstGeom>
        </p:spPr>
        <p:txBody>
          <a:bodyPr/>
          <a:lstStyle/>
          <a:p>
            <a:pPr defTabSz="812800"/>
            <a:r>
              <a:t>FizzBuzz</a:t>
            </a:r>
          </a:p>
          <a:p>
            <a:pPr defTabSz="812800"/>
            <a:r>
              <a:t>Bowling Game</a:t>
            </a:r>
          </a:p>
          <a:p>
            <a:pPr defTabSz="812800"/>
            <a:r>
              <a:t>Leap Year Calculator</a:t>
            </a:r>
          </a:p>
          <a:p>
            <a:pPr defTabSz="812800"/>
            <a:r>
              <a:t>Tennis Match</a:t>
            </a:r>
          </a:p>
          <a:p>
            <a:pPr defTabSz="812800"/>
            <a:r>
              <a:t>Roman Numeral Converter</a:t>
            </a:r>
          </a:p>
          <a:p>
            <a:pPr defTabSz="812800"/>
            <a:r>
              <a:t>Urinal Kata</a:t>
            </a:r>
          </a:p>
        </p:txBody>
      </p:sp>
      <p:sp>
        <p:nvSpPr>
          <p:cNvPr id="301" name="&lt;lab 1&gt;"/>
          <p:cNvSpPr txBox="1"/>
          <p:nvPr/>
        </p:nvSpPr>
        <p:spPr>
          <a:xfrm>
            <a:off x="17830800" y="76199"/>
            <a:ext cx="3352800" cy="118715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12800">
              <a:defRPr sz="7000"/>
            </a:lvl1pPr>
          </a:lstStyle>
          <a:p>
            <a:pPr/>
            <a:r>
              <a:t>&lt;lab 1&gt;</a:t>
            </a:r>
          </a:p>
        </p:txBody>
      </p:sp>
      <p:pic>
        <p:nvPicPr>
          <p:cNvPr id="302"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https://github.com/shawnewallace/tdd-workshop"/>
          <p:cNvSpPr txBox="1"/>
          <p:nvPr>
            <p:ph type="title"/>
          </p:nvPr>
        </p:nvSpPr>
        <p:spPr>
          <a:xfrm>
            <a:off x="-11577" y="2118498"/>
            <a:ext cx="24407154" cy="4643438"/>
          </a:xfrm>
          <a:prstGeom prst="rect">
            <a:avLst/>
          </a:prstGeom>
        </p:spPr>
        <p:txBody>
          <a:bodyPr/>
          <a:lstStyle>
            <a:lvl1pPr>
              <a:defRPr sz="8700" u="sng">
                <a:hlinkClick r:id="rId2" invalidUrl="" action="" tgtFrame="" tooltip="" history="1" highlightClick="0" endSnd="0"/>
              </a:defRPr>
            </a:lvl1pPr>
          </a:lstStyle>
          <a:p>
            <a:pPr>
              <a:defRPr u="none"/>
            </a:pPr>
            <a:r>
              <a:rPr u="sng">
                <a:hlinkClick r:id="rId2" invalidUrl="" action="" tgtFrame="" tooltip="" history="1" highlightClick="0" endSnd="0"/>
              </a:rPr>
              <a:t>https://github.com/shawnewallace/tdd-workshop</a:t>
            </a:r>
          </a:p>
        </p:txBody>
      </p:sp>
      <p:pic>
        <p:nvPicPr>
          <p:cNvPr id="307" name="qr-code.png" descr="qr-code.png"/>
          <p:cNvPicPr>
            <a:picLocks noChangeAspect="1"/>
          </p:cNvPicPr>
          <p:nvPr/>
        </p:nvPicPr>
        <p:blipFill>
          <a:blip r:embed="rId3">
            <a:extLst/>
          </a:blip>
          <a:stretch>
            <a:fillRect/>
          </a:stretch>
        </p:blipFill>
        <p:spPr>
          <a:xfrm>
            <a:off x="8799679" y="6384825"/>
            <a:ext cx="6784642" cy="6784641"/>
          </a:xfrm>
          <a:prstGeom prst="rect">
            <a:avLst/>
          </a:prstGeom>
          <a:ln w="12700">
            <a:miter lim="400000"/>
          </a:ln>
        </p:spPr>
      </p:pic>
      <p:pic>
        <p:nvPicPr>
          <p:cNvPr id="308"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310" name="oscilloscope.jpg" descr="oscilloscope.jpg"/>
          <p:cNvPicPr>
            <a:picLocks noChangeAspect="1"/>
          </p:cNvPicPr>
          <p:nvPr/>
        </p:nvPicPr>
        <p:blipFill>
          <a:blip r:embed="rId3">
            <a:extLst/>
          </a:blip>
          <a:stretch>
            <a:fillRect/>
          </a:stretch>
        </p:blipFill>
        <p:spPr>
          <a:xfrm>
            <a:off x="3047999" y="-304801"/>
            <a:ext cx="18288001" cy="14300201"/>
          </a:xfrm>
          <a:prstGeom prst="rect">
            <a:avLst/>
          </a:prstGeom>
          <a:ln w="12700">
            <a:miter lim="400000"/>
          </a:ln>
        </p:spPr>
      </p:pic>
      <p:sp>
        <p:nvSpPr>
          <p:cNvPr id="311" name="Design for Testability"/>
          <p:cNvSpPr txBox="1"/>
          <p:nvPr>
            <p:ph type="title"/>
          </p:nvPr>
        </p:nvSpPr>
        <p:spPr>
          <a:xfrm>
            <a:off x="4833937" y="8854281"/>
            <a:ext cx="14716126" cy="4643438"/>
          </a:xfrm>
          <a:prstGeom prst="rect">
            <a:avLst/>
          </a:prstGeom>
        </p:spPr>
        <p:txBody>
          <a:bodyPr/>
          <a:lstStyle>
            <a:lvl1pPr defTabSz="812800">
              <a:defRPr>
                <a:solidFill>
                  <a:srgbClr val="FFFFFF"/>
                </a:solidFill>
                <a:effectLst>
                  <a:outerShdw sx="100000" sy="100000" kx="0" ky="0" algn="b" rotWithShape="0" blurRad="127000" dist="76200" dir="2700000">
                    <a:srgbClr val="000000">
                      <a:alpha val="75000"/>
                    </a:srgbClr>
                  </a:outerShdw>
                </a:effectLst>
              </a:defRPr>
            </a:lvl1pPr>
          </a:lstStyle>
          <a:p>
            <a:pPr/>
            <a:r>
              <a:t>Design for Testability</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Agenda"/>
          <p:cNvSpPr txBox="1"/>
          <p:nvPr>
            <p:ph type="title"/>
          </p:nvPr>
        </p:nvSpPr>
        <p:spPr>
          <a:prstGeom prst="rect">
            <a:avLst/>
          </a:prstGeom>
        </p:spPr>
        <p:txBody>
          <a:bodyPr/>
          <a:lstStyle/>
          <a:p>
            <a:pPr/>
            <a:r>
              <a:t>Agenda</a:t>
            </a:r>
          </a:p>
        </p:txBody>
      </p:sp>
      <p:sp>
        <p:nvSpPr>
          <p:cNvPr id="132" name="Morning…"/>
          <p:cNvSpPr txBox="1"/>
          <p:nvPr>
            <p:ph type="body" sz="half" idx="1"/>
          </p:nvPr>
        </p:nvSpPr>
        <p:spPr>
          <a:xfrm>
            <a:off x="331359" y="3643381"/>
            <a:ext cx="11653764" cy="9737252"/>
          </a:xfrm>
          <a:prstGeom prst="rect">
            <a:avLst/>
          </a:prstGeom>
        </p:spPr>
        <p:txBody>
          <a:bodyPr/>
          <a:lstStyle/>
          <a:p>
            <a:pPr marL="0" indent="0" defTabSz="542210">
              <a:spcBef>
                <a:spcPts val="2900"/>
              </a:spcBef>
              <a:buSzTx/>
              <a:buNone/>
              <a:defRPr b="1" sz="2508">
                <a:latin typeface="Helvetica"/>
                <a:ea typeface="Helvetica"/>
                <a:cs typeface="Helvetica"/>
                <a:sym typeface="Helvetica"/>
              </a:defRPr>
            </a:pPr>
            <a:r>
              <a:t>Morning</a:t>
            </a:r>
          </a:p>
          <a:p>
            <a:pPr marL="307140" indent="-307140" defTabSz="542210">
              <a:spcBef>
                <a:spcPts val="2900"/>
              </a:spcBef>
              <a:defRPr sz="2508"/>
            </a:pPr>
            <a:r>
              <a:t>Introduction</a:t>
            </a:r>
          </a:p>
          <a:p>
            <a:pPr marL="307140" indent="-307140" defTabSz="542210">
              <a:spcBef>
                <a:spcPts val="2900"/>
              </a:spcBef>
              <a:defRPr sz="2508"/>
            </a:pPr>
            <a:r>
              <a:t>The Case for TDD</a:t>
            </a:r>
          </a:p>
          <a:p>
            <a:pPr marL="307140" indent="-307140" defTabSz="542210">
              <a:spcBef>
                <a:spcPts val="2900"/>
              </a:spcBef>
              <a:defRPr sz="2508"/>
            </a:pPr>
            <a:r>
              <a:t>Types of Testing</a:t>
            </a:r>
          </a:p>
          <a:p>
            <a:pPr marL="307140" indent="-307140" defTabSz="542210">
              <a:spcBef>
                <a:spcPts val="2900"/>
              </a:spcBef>
              <a:defRPr sz="2508"/>
            </a:pPr>
            <a:r>
              <a:t>Live Coding Example</a:t>
            </a:r>
          </a:p>
          <a:p>
            <a:pPr marL="307140" indent="-307140" defTabSz="542210">
              <a:spcBef>
                <a:spcPts val="2900"/>
              </a:spcBef>
              <a:defRPr b="1" sz="2508">
                <a:latin typeface="Helvetica"/>
                <a:ea typeface="Helvetica"/>
                <a:cs typeface="Helvetica"/>
                <a:sym typeface="Helvetica"/>
              </a:defRPr>
            </a:pPr>
            <a:r>
              <a:t>Lab 1 - TDD Kata</a:t>
            </a:r>
          </a:p>
          <a:p>
            <a:pPr marL="0" indent="0" defTabSz="542210">
              <a:spcBef>
                <a:spcPts val="2900"/>
              </a:spcBef>
              <a:buSzTx/>
              <a:buNone/>
              <a:defRPr sz="2508">
                <a:solidFill>
                  <a:srgbClr val="0000FF"/>
                </a:solidFill>
              </a:defRPr>
            </a:pPr>
            <a:r>
              <a:t>LUNCH</a:t>
            </a:r>
          </a:p>
          <a:p>
            <a:pPr marL="0" indent="0" defTabSz="542210">
              <a:spcBef>
                <a:spcPts val="2900"/>
              </a:spcBef>
              <a:buSzTx/>
              <a:buNone/>
              <a:defRPr b="1" sz="2508">
                <a:latin typeface="Helvetica"/>
                <a:ea typeface="Helvetica"/>
                <a:cs typeface="Helvetica"/>
                <a:sym typeface="Helvetica"/>
              </a:defRPr>
            </a:pPr>
            <a:r>
              <a:t>Afternoon</a:t>
            </a:r>
          </a:p>
          <a:p>
            <a:pPr marL="307140" indent="-307140" defTabSz="542210">
              <a:spcBef>
                <a:spcPts val="2900"/>
              </a:spcBef>
              <a:defRPr sz="2508"/>
            </a:pPr>
            <a:r>
              <a:t>Design for Testability</a:t>
            </a:r>
          </a:p>
          <a:p>
            <a:pPr marL="307140" indent="-307140" defTabSz="542210">
              <a:spcBef>
                <a:spcPts val="2900"/>
              </a:spcBef>
              <a:defRPr sz="2508"/>
            </a:pPr>
            <a:r>
              <a:t>SOLID Principles</a:t>
            </a:r>
          </a:p>
          <a:p>
            <a:pPr marL="307140" indent="-307140" defTabSz="542210">
              <a:spcBef>
                <a:spcPts val="2900"/>
              </a:spcBef>
              <a:defRPr b="1" sz="2508">
                <a:latin typeface="Helvetica"/>
                <a:ea typeface="Helvetica"/>
                <a:cs typeface="Helvetica"/>
                <a:sym typeface="Helvetica"/>
              </a:defRPr>
            </a:pPr>
            <a:r>
              <a:t>Lab 2 - Refactoring Exercise</a:t>
            </a:r>
          </a:p>
          <a:p>
            <a:pPr marL="307140" indent="-307140" defTabSz="542210">
              <a:spcBef>
                <a:spcPts val="2900"/>
              </a:spcBef>
              <a:defRPr sz="2508"/>
            </a:pPr>
            <a:r>
              <a:t>Brownfield Development - adding TDD to existing project</a:t>
            </a:r>
          </a:p>
          <a:p>
            <a:pPr marL="307140" indent="-307140" defTabSz="542210">
              <a:spcBef>
                <a:spcPts val="2900"/>
              </a:spcBef>
              <a:defRPr b="1" sz="2508">
                <a:latin typeface="Helvetica"/>
                <a:ea typeface="Helvetica"/>
                <a:cs typeface="Helvetica"/>
                <a:sym typeface="Helvetica"/>
              </a:defRPr>
            </a:pPr>
            <a:r>
              <a:t>Lab 3 - Legacy Refactor</a:t>
            </a:r>
          </a:p>
        </p:txBody>
      </p:sp>
      <p:pic>
        <p:nvPicPr>
          <p:cNvPr id="133" name="1*x7EOLLiBen5tA62cvjF6Pw.gif.png" descr="1*x7EOLLiBen5tA62cvjF6Pw.gif.png"/>
          <p:cNvPicPr>
            <a:picLocks noChangeAspect="1"/>
          </p:cNvPicPr>
          <p:nvPr/>
        </p:nvPicPr>
        <p:blipFill>
          <a:blip r:embed="rId2">
            <a:extLst/>
          </a:blip>
          <a:stretch>
            <a:fillRect/>
          </a:stretch>
        </p:blipFill>
        <p:spPr>
          <a:xfrm>
            <a:off x="12106165" y="3628778"/>
            <a:ext cx="11818942" cy="3674953"/>
          </a:xfrm>
          <a:prstGeom prst="rect">
            <a:avLst/>
          </a:prstGeom>
          <a:ln w="12700">
            <a:miter lim="400000"/>
          </a:ln>
        </p:spPr>
      </p:pic>
      <p:pic>
        <p:nvPicPr>
          <p:cNvPr id="134" name="Unknown.jpeg" descr="Unknown.jpeg"/>
          <p:cNvPicPr>
            <a:picLocks noChangeAspect="1"/>
          </p:cNvPicPr>
          <p:nvPr/>
        </p:nvPicPr>
        <p:blipFill>
          <a:blip r:embed="rId3">
            <a:extLst/>
          </a:blip>
          <a:stretch>
            <a:fillRect/>
          </a:stretch>
        </p:blipFill>
        <p:spPr>
          <a:xfrm>
            <a:off x="12091613" y="8815010"/>
            <a:ext cx="11848046" cy="367495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15" name="brian_kernighan1.jpg" descr="brian_kernighan1.jpg"/>
          <p:cNvPicPr>
            <a:picLocks noChangeAspect="1"/>
          </p:cNvPicPr>
          <p:nvPr/>
        </p:nvPicPr>
        <p:blipFill>
          <a:blip r:embed="rId3">
            <a:extLst/>
          </a:blip>
          <a:stretch>
            <a:fillRect/>
          </a:stretch>
        </p:blipFill>
        <p:spPr>
          <a:xfrm>
            <a:off x="3276599" y="253999"/>
            <a:ext cx="5613401" cy="6614517"/>
          </a:xfrm>
          <a:prstGeom prst="rect">
            <a:avLst/>
          </a:prstGeom>
          <a:ln w="12700">
            <a:miter lim="400000"/>
          </a:ln>
        </p:spPr>
      </p:pic>
      <p:sp>
        <p:nvSpPr>
          <p:cNvPr id="316" name="&quot;Debugging is twice as hard as writing the code in the first place. Therefore, if you write the code as cleverly as possible, you are, by definition, not smart enough to debug it.&quot;…"/>
          <p:cNvSpPr txBox="1"/>
          <p:nvPr/>
        </p:nvSpPr>
        <p:spPr>
          <a:xfrm>
            <a:off x="9804400" y="1467445"/>
            <a:ext cx="11023600" cy="95758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r>
              <a:t>"Debugging is twice as hard as writing the code in the first place. Therefore, if you write the code as cleverly as possible, you are, by definition, not smart enough to debug it."</a:t>
            </a:r>
          </a:p>
          <a:p>
            <a:pPr/>
          </a:p>
          <a:p>
            <a:pPr/>
            <a:r>
              <a:t>--Brian Kernighan</a:t>
            </a:r>
          </a:p>
        </p:txBody>
      </p:sp>
      <p:pic>
        <p:nvPicPr>
          <p:cNvPr id="317"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Object Oriented Principles"/>
          <p:cNvSpPr txBox="1"/>
          <p:nvPr>
            <p:ph type="title"/>
          </p:nvPr>
        </p:nvSpPr>
        <p:spPr>
          <a:prstGeom prst="rect">
            <a:avLst/>
          </a:prstGeom>
        </p:spPr>
        <p:txBody>
          <a:bodyPr/>
          <a:lstStyle/>
          <a:p>
            <a:pPr/>
            <a:r>
              <a:t>Object Oriented Principles</a:t>
            </a:r>
          </a:p>
        </p:txBody>
      </p:sp>
      <p:pic>
        <p:nvPicPr>
          <p:cNvPr id="322"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Coupling and Cohesion"/>
          <p:cNvSpPr txBox="1"/>
          <p:nvPr>
            <p:ph type="title"/>
          </p:nvPr>
        </p:nvSpPr>
        <p:spPr>
          <a:prstGeom prst="rect">
            <a:avLst/>
          </a:prstGeom>
        </p:spPr>
        <p:txBody>
          <a:bodyPr/>
          <a:lstStyle/>
          <a:p>
            <a:pPr/>
            <a:r>
              <a:t>Coupling and Cohesion	</a:t>
            </a:r>
          </a:p>
        </p:txBody>
      </p:sp>
      <p:sp>
        <p:nvSpPr>
          <p:cNvPr id="325" name="Tight vs. Loose Coupling…"/>
          <p:cNvSpPr txBox="1"/>
          <p:nvPr/>
        </p:nvSpPr>
        <p:spPr>
          <a:xfrm>
            <a:off x="4128839" y="4140200"/>
            <a:ext cx="16103601" cy="751840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defTabSz="812800">
              <a:defRPr b="1">
                <a:latin typeface="Helvetica"/>
                <a:ea typeface="Helvetica"/>
                <a:cs typeface="Helvetica"/>
                <a:sym typeface="Helvetica"/>
              </a:defRPr>
            </a:pPr>
            <a:r>
              <a:t>Tight vs. Loose Coupling</a:t>
            </a:r>
          </a:p>
          <a:p>
            <a:pPr/>
            <a:r>
              <a:t>Interdependency</a:t>
            </a:r>
          </a:p>
          <a:p>
            <a:pPr/>
            <a:r>
              <a:t>Coordination</a:t>
            </a:r>
          </a:p>
          <a:p>
            <a:pPr/>
            <a:r>
              <a:t>Information Flow</a:t>
            </a:r>
          </a:p>
          <a:p>
            <a:pPr/>
          </a:p>
          <a:p>
            <a:pPr defTabSz="812800">
              <a:defRPr b="1">
                <a:latin typeface="Helvetica"/>
                <a:ea typeface="Helvetica"/>
                <a:cs typeface="Helvetica"/>
                <a:sym typeface="Helvetica"/>
              </a:defRPr>
            </a:pPr>
            <a:r>
              <a:t>High vs. Low Cohesion</a:t>
            </a:r>
          </a:p>
          <a:p>
            <a:pPr/>
            <a:r>
              <a:t>Robustness</a:t>
            </a:r>
          </a:p>
          <a:p>
            <a:pPr/>
            <a:r>
              <a:t>Reliability</a:t>
            </a:r>
          </a:p>
          <a:p>
            <a:pPr/>
            <a:r>
              <a:t>Reusability</a:t>
            </a:r>
          </a:p>
        </p:txBody>
      </p:sp>
      <p:pic>
        <p:nvPicPr>
          <p:cNvPr id="326"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We want LOOSE COUPLING…"/>
          <p:cNvSpPr txBox="1"/>
          <p:nvPr/>
        </p:nvSpPr>
        <p:spPr>
          <a:xfrm>
            <a:off x="7246937" y="4724400"/>
            <a:ext cx="9890126" cy="4267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We want </a:t>
            </a:r>
            <a:r>
              <a:rPr b="1">
                <a:latin typeface="Helvetica"/>
                <a:ea typeface="Helvetica"/>
                <a:cs typeface="Helvetica"/>
                <a:sym typeface="Helvetica"/>
              </a:rPr>
              <a:t>LOOSE COUPLING</a:t>
            </a:r>
          </a:p>
          <a:p>
            <a:pPr/>
          </a:p>
          <a:p>
            <a:pPr/>
            <a:r>
              <a:t>and</a:t>
            </a:r>
          </a:p>
          <a:p>
            <a:pPr/>
          </a:p>
          <a:p>
            <a:pPr defTabSz="812800">
              <a:defRPr b="1">
                <a:latin typeface="Helvetica"/>
                <a:ea typeface="Helvetica"/>
                <a:cs typeface="Helvetica"/>
                <a:sym typeface="Helvetica"/>
              </a:defRPr>
            </a:pPr>
            <a:r>
              <a:t>HIGH COHESION</a:t>
            </a:r>
          </a:p>
        </p:txBody>
      </p:sp>
      <p:pic>
        <p:nvPicPr>
          <p:cNvPr id="331"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3" name="Object Oriented Principles"/>
          <p:cNvSpPr txBox="1"/>
          <p:nvPr>
            <p:ph type="title"/>
          </p:nvPr>
        </p:nvSpPr>
        <p:spPr>
          <a:prstGeom prst="rect">
            <a:avLst/>
          </a:prstGeom>
        </p:spPr>
        <p:txBody>
          <a:bodyPr/>
          <a:lstStyle>
            <a:lvl1pPr defTabSz="747593">
              <a:defRPr sz="10192"/>
            </a:lvl1pPr>
          </a:lstStyle>
          <a:p>
            <a:pPr/>
            <a:r>
              <a:t>Object Oriented Principles</a:t>
            </a:r>
          </a:p>
        </p:txBody>
      </p:sp>
      <p:sp>
        <p:nvSpPr>
          <p:cNvPr id="334" name="Single Responsibility Principle…"/>
          <p:cNvSpPr txBox="1"/>
          <p:nvPr>
            <p:ph type="body" idx="1"/>
          </p:nvPr>
        </p:nvSpPr>
        <p:spPr>
          <a:prstGeom prst="rect">
            <a:avLst/>
          </a:prstGeom>
        </p:spPr>
        <p:txBody>
          <a:bodyPr/>
          <a:lstStyle/>
          <a:p>
            <a:pPr marL="0" indent="0" defTabSz="812800">
              <a:buSzTx/>
              <a:buNone/>
            </a:pPr>
            <a:r>
              <a:t>S</a:t>
            </a:r>
            <a:r>
              <a:t>ingle Responsibility Principle</a:t>
            </a:r>
          </a:p>
          <a:p>
            <a:pPr marL="0" indent="0" defTabSz="812800">
              <a:buSzTx/>
              <a:buNone/>
            </a:pPr>
            <a:r>
              <a:t>O</a:t>
            </a:r>
            <a:r>
              <a:t>pen/closed Principle</a:t>
            </a:r>
          </a:p>
          <a:p>
            <a:pPr marL="0" indent="0" defTabSz="812800">
              <a:buSzTx/>
              <a:buNone/>
            </a:pPr>
            <a:r>
              <a:t>L</a:t>
            </a:r>
            <a:r>
              <a:t>iskov Substitution Principle</a:t>
            </a:r>
          </a:p>
          <a:p>
            <a:pPr marL="0" indent="0" defTabSz="812800">
              <a:buSzTx/>
              <a:buNone/>
            </a:pPr>
            <a:r>
              <a:t>I</a:t>
            </a:r>
            <a:r>
              <a:t>nterface Segregation Principle</a:t>
            </a:r>
          </a:p>
          <a:p>
            <a:pPr marL="0" indent="0" defTabSz="812800">
              <a:buSzTx/>
              <a:buNone/>
            </a:pPr>
            <a:r>
              <a:t>D</a:t>
            </a:r>
            <a:r>
              <a:t>ependency Inversion Principle</a:t>
            </a:r>
          </a:p>
        </p:txBody>
      </p:sp>
      <p:pic>
        <p:nvPicPr>
          <p:cNvPr id="335"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0" presetID="1" grpId="1" fill="hold">
                                  <p:stCondLst>
                                    <p:cond delay="1000"/>
                                  </p:stCondLst>
                                  <p:iterate type="el" backwards="0">
                                    <p:tmAbs val="0"/>
                                  </p:iterate>
                                  <p:childTnLst>
                                    <p:set>
                                      <p:cBhvr>
                                        <p:cTn id="6" fill="hold"/>
                                        <p:tgtEl>
                                          <p:spTgt spid="334">
                                            <p:bg/>
                                          </p:spTgt>
                                        </p:tgtEl>
                                        <p:attrNameLst>
                                          <p:attrName>style.visibility</p:attrName>
                                        </p:attrNameLst>
                                      </p:cBhvr>
                                      <p:to>
                                        <p:strVal val="visible"/>
                                      </p:to>
                                    </p:set>
                                  </p:childTnLst>
                                </p:cTn>
                              </p:par>
                              <p:par>
                                <p:cTn id="7" presetClass="entr" nodeType="withEffect" presetSubtype="0" presetID="1" grpId="1" fill="hold">
                                  <p:stCondLst>
                                    <p:cond delay="1000"/>
                                  </p:stCondLst>
                                  <p:iterate type="el" backwards="0">
                                    <p:tmAbs val="0"/>
                                  </p:iterate>
                                  <p:childTnLst>
                                    <p:set>
                                      <p:cBhvr>
                                        <p:cTn id="8" fill="hold"/>
                                        <p:tgtEl>
                                          <p:spTgt spid="334">
                                            <p:txEl>
                                              <p:pRg st="0" end="0"/>
                                            </p:txEl>
                                          </p:spTgt>
                                        </p:tgtEl>
                                        <p:attrNameLst>
                                          <p:attrName>style.visibility</p:attrName>
                                        </p:attrNameLst>
                                      </p:cBhvr>
                                      <p:to>
                                        <p:strVal val="visible"/>
                                      </p:to>
                                    </p:set>
                                  </p:childTnLst>
                                </p:cTn>
                              </p:par>
                            </p:childTnLst>
                          </p:cTn>
                        </p:par>
                        <p:par>
                          <p:cTn id="9" fill="hold">
                            <p:stCondLst>
                              <p:cond delay="1000"/>
                            </p:stCondLst>
                            <p:childTnLst>
                              <p:par>
                                <p:cTn id="10" presetClass="entr" nodeType="afterEffect" presetSubtype="0" presetID="1" grpId="1" fill="hold">
                                  <p:stCondLst>
                                    <p:cond delay="1000"/>
                                  </p:stCondLst>
                                  <p:iterate type="el" backwards="0">
                                    <p:tmAbs val="0"/>
                                  </p:iterate>
                                  <p:childTnLst>
                                    <p:set>
                                      <p:cBhvr>
                                        <p:cTn id="11" fill="hold"/>
                                        <p:tgtEl>
                                          <p:spTgt spid="334">
                                            <p:txEl>
                                              <p:pRg st="1" end="1"/>
                                            </p:txEl>
                                          </p:spTgt>
                                        </p:tgtEl>
                                        <p:attrNameLst>
                                          <p:attrName>style.visibility</p:attrName>
                                        </p:attrNameLst>
                                      </p:cBhvr>
                                      <p:to>
                                        <p:strVal val="visible"/>
                                      </p:to>
                                    </p:set>
                                  </p:childTnLst>
                                </p:cTn>
                              </p:par>
                            </p:childTnLst>
                          </p:cTn>
                        </p:par>
                        <p:par>
                          <p:cTn id="12" fill="hold">
                            <p:stCondLst>
                              <p:cond delay="2000"/>
                            </p:stCondLst>
                            <p:childTnLst>
                              <p:par>
                                <p:cTn id="13" presetClass="entr" nodeType="afterEffect" presetSubtype="0" presetID="1" grpId="1" fill="hold">
                                  <p:stCondLst>
                                    <p:cond delay="1000"/>
                                  </p:stCondLst>
                                  <p:iterate type="el" backwards="0">
                                    <p:tmAbs val="0"/>
                                  </p:iterate>
                                  <p:childTnLst>
                                    <p:set>
                                      <p:cBhvr>
                                        <p:cTn id="14" fill="hold"/>
                                        <p:tgtEl>
                                          <p:spTgt spid="334">
                                            <p:txEl>
                                              <p:pRg st="2" end="2"/>
                                            </p:txEl>
                                          </p:spTgt>
                                        </p:tgtEl>
                                        <p:attrNameLst>
                                          <p:attrName>style.visibility</p:attrName>
                                        </p:attrNameLst>
                                      </p:cBhvr>
                                      <p:to>
                                        <p:strVal val="visible"/>
                                      </p:to>
                                    </p:set>
                                  </p:childTnLst>
                                </p:cTn>
                              </p:par>
                            </p:childTnLst>
                          </p:cTn>
                        </p:par>
                        <p:par>
                          <p:cTn id="15" fill="hold">
                            <p:stCondLst>
                              <p:cond delay="3000"/>
                            </p:stCondLst>
                            <p:childTnLst>
                              <p:par>
                                <p:cTn id="16" presetClass="entr" nodeType="afterEffect" presetSubtype="0" presetID="1" grpId="1" fill="hold">
                                  <p:stCondLst>
                                    <p:cond delay="1000"/>
                                  </p:stCondLst>
                                  <p:iterate type="el" backwards="0">
                                    <p:tmAbs val="0"/>
                                  </p:iterate>
                                  <p:childTnLst>
                                    <p:set>
                                      <p:cBhvr>
                                        <p:cTn id="17" fill="hold"/>
                                        <p:tgtEl>
                                          <p:spTgt spid="334">
                                            <p:txEl>
                                              <p:pRg st="3" end="3"/>
                                            </p:txEl>
                                          </p:spTgt>
                                        </p:tgtEl>
                                        <p:attrNameLst>
                                          <p:attrName>style.visibility</p:attrName>
                                        </p:attrNameLst>
                                      </p:cBhvr>
                                      <p:to>
                                        <p:strVal val="visible"/>
                                      </p:to>
                                    </p:set>
                                  </p:childTnLst>
                                </p:cTn>
                              </p:par>
                            </p:childTnLst>
                          </p:cTn>
                        </p:par>
                        <p:par>
                          <p:cTn id="18" fill="hold">
                            <p:stCondLst>
                              <p:cond delay="4000"/>
                            </p:stCondLst>
                            <p:childTnLst>
                              <p:par>
                                <p:cTn id="19" presetClass="entr" nodeType="afterEffect" presetSubtype="0" presetID="1" grpId="1" fill="hold">
                                  <p:stCondLst>
                                    <p:cond delay="1000"/>
                                  </p:stCondLst>
                                  <p:iterate type="el" backwards="0">
                                    <p:tmAbs val="0"/>
                                  </p:iterate>
                                  <p:childTnLst>
                                    <p:set>
                                      <p:cBhvr>
                                        <p:cTn id="20" fill="hold"/>
                                        <p:tgtEl>
                                          <p:spTgt spid="334">
                                            <p:txEl>
                                              <p:pRg st="4" end="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334" grpId="1"/>
    </p:bldLst>
  </p:timing>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Object Oriented Principles"/>
          <p:cNvSpPr txBox="1"/>
          <p:nvPr>
            <p:ph type="title"/>
          </p:nvPr>
        </p:nvSpPr>
        <p:spPr>
          <a:prstGeom prst="rect">
            <a:avLst/>
          </a:prstGeom>
        </p:spPr>
        <p:txBody>
          <a:bodyPr/>
          <a:lstStyle>
            <a:lvl1pPr defTabSz="747593">
              <a:defRPr sz="10192"/>
            </a:lvl1pPr>
          </a:lstStyle>
          <a:p>
            <a:pPr/>
            <a:r>
              <a:t>Object Oriented Principles</a:t>
            </a:r>
          </a:p>
        </p:txBody>
      </p:sp>
      <p:sp>
        <p:nvSpPr>
          <p:cNvPr id="340" name="Single Responsibility Principle…"/>
          <p:cNvSpPr txBox="1"/>
          <p:nvPr>
            <p:ph type="body" idx="1"/>
          </p:nvPr>
        </p:nvSpPr>
        <p:spPr>
          <a:prstGeom prst="rect">
            <a:avLst/>
          </a:prstGeom>
        </p:spPr>
        <p:txBody>
          <a:bodyPr/>
          <a:lstStyle/>
          <a:p>
            <a:pPr defTabSz="812800">
              <a:buSzPct val="125000"/>
              <a:buFont typeface="Zapf Dingbats"/>
              <a:buChar char="★"/>
            </a:pPr>
            <a:r>
              <a:t>S</a:t>
            </a:r>
            <a:r>
              <a:t>ingle Responsibility Principle</a:t>
            </a:r>
          </a:p>
          <a:p>
            <a:pPr marL="0" indent="0" defTabSz="812800">
              <a:buSzTx/>
              <a:buNone/>
            </a:pPr>
            <a:r>
              <a:t>O</a:t>
            </a:r>
            <a:r>
              <a:t>pen/closed Principle</a:t>
            </a:r>
          </a:p>
          <a:p>
            <a:pPr marL="0" indent="0" defTabSz="812800">
              <a:buSzTx/>
              <a:buNone/>
            </a:pPr>
            <a:r>
              <a:t>L</a:t>
            </a:r>
            <a:r>
              <a:t>iskov Substitution Principle</a:t>
            </a:r>
          </a:p>
          <a:p>
            <a:pPr marL="0" indent="0" defTabSz="812800">
              <a:buSzTx/>
              <a:buNone/>
            </a:pPr>
            <a:r>
              <a:t>I</a:t>
            </a:r>
            <a:r>
              <a:t>nterface Segregation Principle</a:t>
            </a:r>
          </a:p>
          <a:p>
            <a:pPr marL="0" indent="0" defTabSz="812800">
              <a:buSzTx/>
              <a:buNone/>
            </a:pPr>
            <a:r>
              <a:t>D</a:t>
            </a:r>
            <a:r>
              <a:t>ependency Inversion Principle</a:t>
            </a:r>
          </a:p>
        </p:txBody>
      </p:sp>
      <p:pic>
        <p:nvPicPr>
          <p:cNvPr id="341"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Object Oriented Principles"/>
          <p:cNvSpPr txBox="1"/>
          <p:nvPr>
            <p:ph type="title"/>
          </p:nvPr>
        </p:nvSpPr>
        <p:spPr>
          <a:prstGeom prst="rect">
            <a:avLst/>
          </a:prstGeom>
        </p:spPr>
        <p:txBody>
          <a:bodyPr/>
          <a:lstStyle>
            <a:lvl1pPr defTabSz="747593">
              <a:defRPr sz="10192"/>
            </a:lvl1pPr>
          </a:lstStyle>
          <a:p>
            <a:pPr/>
            <a:r>
              <a:t>Object Oriented Principles</a:t>
            </a:r>
          </a:p>
        </p:txBody>
      </p:sp>
      <p:sp>
        <p:nvSpPr>
          <p:cNvPr id="346" name="Single Responsibility Principle…"/>
          <p:cNvSpPr txBox="1"/>
          <p:nvPr>
            <p:ph type="body" idx="1"/>
          </p:nvPr>
        </p:nvSpPr>
        <p:spPr>
          <a:prstGeom prst="rect">
            <a:avLst/>
          </a:prstGeom>
        </p:spPr>
        <p:txBody>
          <a:bodyPr/>
          <a:lstStyle/>
          <a:p>
            <a:pPr marL="0" indent="0" defTabSz="812800">
              <a:buSzTx/>
              <a:buFont typeface="Zapf Dingbats"/>
              <a:buNone/>
            </a:pPr>
            <a:r>
              <a:t>S</a:t>
            </a:r>
            <a:r>
              <a:t>ingle Responsibility Principle</a:t>
            </a:r>
          </a:p>
          <a:p>
            <a:pPr defTabSz="812800">
              <a:buSzPct val="125000"/>
              <a:buFont typeface="Zapf Dingbats"/>
              <a:buChar char="★"/>
            </a:pPr>
            <a:r>
              <a:t>O</a:t>
            </a:r>
            <a:r>
              <a:t>pen/closed Principle</a:t>
            </a:r>
          </a:p>
          <a:p>
            <a:pPr marL="0" indent="0" defTabSz="812800">
              <a:buSzTx/>
              <a:buNone/>
            </a:pPr>
            <a:r>
              <a:t>L</a:t>
            </a:r>
            <a:r>
              <a:t>iskov Substitution Principle</a:t>
            </a:r>
          </a:p>
          <a:p>
            <a:pPr marL="0" indent="0" defTabSz="812800">
              <a:buSzTx/>
              <a:buNone/>
            </a:pPr>
            <a:r>
              <a:t>I</a:t>
            </a:r>
            <a:r>
              <a:t>nterface Segregation Principle</a:t>
            </a:r>
          </a:p>
          <a:p>
            <a:pPr marL="0" indent="0" defTabSz="812800">
              <a:buSzTx/>
              <a:buNone/>
            </a:pPr>
            <a:r>
              <a:t>D</a:t>
            </a:r>
            <a:r>
              <a:t>ependency Inversion Principle</a:t>
            </a:r>
          </a:p>
        </p:txBody>
      </p:sp>
      <p:pic>
        <p:nvPicPr>
          <p:cNvPr id="347"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Object Oriented Principles"/>
          <p:cNvSpPr txBox="1"/>
          <p:nvPr>
            <p:ph type="title"/>
          </p:nvPr>
        </p:nvSpPr>
        <p:spPr>
          <a:prstGeom prst="rect">
            <a:avLst/>
          </a:prstGeom>
        </p:spPr>
        <p:txBody>
          <a:bodyPr/>
          <a:lstStyle>
            <a:lvl1pPr defTabSz="747593">
              <a:defRPr sz="10192"/>
            </a:lvl1pPr>
          </a:lstStyle>
          <a:p>
            <a:pPr/>
            <a:r>
              <a:t>Object Oriented Principles</a:t>
            </a:r>
          </a:p>
        </p:txBody>
      </p:sp>
      <p:sp>
        <p:nvSpPr>
          <p:cNvPr id="352" name="Single Responsibility Principle…"/>
          <p:cNvSpPr txBox="1"/>
          <p:nvPr>
            <p:ph type="body" idx="1"/>
          </p:nvPr>
        </p:nvSpPr>
        <p:spPr>
          <a:prstGeom prst="rect">
            <a:avLst/>
          </a:prstGeom>
        </p:spPr>
        <p:txBody>
          <a:bodyPr/>
          <a:lstStyle/>
          <a:p>
            <a:pPr marL="0" indent="0" defTabSz="812800">
              <a:buSzTx/>
              <a:buFont typeface="Zapf Dingbats"/>
              <a:buNone/>
            </a:pPr>
            <a:r>
              <a:t>S</a:t>
            </a:r>
            <a:r>
              <a:t>ingle Responsibility Principle</a:t>
            </a:r>
          </a:p>
          <a:p>
            <a:pPr marL="0" indent="0" defTabSz="812800">
              <a:buSzTx/>
              <a:buNone/>
            </a:pPr>
            <a:r>
              <a:t>O</a:t>
            </a:r>
            <a:r>
              <a:t>pen/closed Principle</a:t>
            </a:r>
          </a:p>
          <a:p>
            <a:pPr defTabSz="812800">
              <a:buSzPct val="125000"/>
              <a:buFont typeface="Zapf Dingbats"/>
              <a:buChar char="★"/>
            </a:pPr>
            <a:r>
              <a:t>L</a:t>
            </a:r>
            <a:r>
              <a:t>iskov Substitution Principle</a:t>
            </a:r>
          </a:p>
          <a:p>
            <a:pPr marL="0" indent="0" defTabSz="812800">
              <a:buSzTx/>
              <a:buNone/>
            </a:pPr>
            <a:r>
              <a:t>I</a:t>
            </a:r>
            <a:r>
              <a:t>nterface Segregation Principle</a:t>
            </a:r>
          </a:p>
          <a:p>
            <a:pPr marL="0" indent="0" defTabSz="812800">
              <a:buSzTx/>
              <a:buNone/>
            </a:pPr>
            <a:r>
              <a:t>D</a:t>
            </a:r>
            <a:r>
              <a:t>ependency Inversion Principle</a:t>
            </a:r>
          </a:p>
        </p:txBody>
      </p:sp>
      <p:pic>
        <p:nvPicPr>
          <p:cNvPr id="353"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 name="Object Oriented Principles"/>
          <p:cNvSpPr txBox="1"/>
          <p:nvPr>
            <p:ph type="title"/>
          </p:nvPr>
        </p:nvSpPr>
        <p:spPr>
          <a:prstGeom prst="rect">
            <a:avLst/>
          </a:prstGeom>
        </p:spPr>
        <p:txBody>
          <a:bodyPr/>
          <a:lstStyle>
            <a:lvl1pPr defTabSz="747593">
              <a:defRPr sz="10192"/>
            </a:lvl1pPr>
          </a:lstStyle>
          <a:p>
            <a:pPr/>
            <a:r>
              <a:t>Object Oriented Principles</a:t>
            </a:r>
          </a:p>
        </p:txBody>
      </p:sp>
      <p:sp>
        <p:nvSpPr>
          <p:cNvPr id="358" name="Single Responsibility Principle…"/>
          <p:cNvSpPr txBox="1"/>
          <p:nvPr>
            <p:ph type="body" idx="1"/>
          </p:nvPr>
        </p:nvSpPr>
        <p:spPr>
          <a:prstGeom prst="rect">
            <a:avLst/>
          </a:prstGeom>
        </p:spPr>
        <p:txBody>
          <a:bodyPr/>
          <a:lstStyle/>
          <a:p>
            <a:pPr marL="0" indent="0" defTabSz="812800">
              <a:buSzTx/>
              <a:buFont typeface="Zapf Dingbats"/>
              <a:buNone/>
            </a:pPr>
            <a:r>
              <a:t>S</a:t>
            </a:r>
            <a:r>
              <a:t>ingle Responsibility Principle</a:t>
            </a:r>
          </a:p>
          <a:p>
            <a:pPr marL="0" indent="0" defTabSz="812800">
              <a:buSzTx/>
              <a:buNone/>
            </a:pPr>
            <a:r>
              <a:t>O</a:t>
            </a:r>
            <a:r>
              <a:t>pen/closed Principle</a:t>
            </a:r>
          </a:p>
          <a:p>
            <a:pPr marL="0" indent="0" defTabSz="812800">
              <a:buSzTx/>
              <a:buNone/>
            </a:pPr>
            <a:r>
              <a:t>L</a:t>
            </a:r>
            <a:r>
              <a:t>iskov Substitution Principle</a:t>
            </a:r>
          </a:p>
          <a:p>
            <a:pPr defTabSz="812800">
              <a:buSzPct val="125000"/>
              <a:buFont typeface="Zapf Dingbats"/>
              <a:buChar char="★"/>
            </a:pPr>
            <a:r>
              <a:t>I</a:t>
            </a:r>
            <a:r>
              <a:t>nterface Segregation Principle</a:t>
            </a:r>
          </a:p>
          <a:p>
            <a:pPr marL="0" indent="0" defTabSz="812800">
              <a:buSzTx/>
              <a:buNone/>
            </a:pPr>
            <a:r>
              <a:t>D</a:t>
            </a:r>
            <a:r>
              <a:t>ependency Inversion Principle</a:t>
            </a:r>
          </a:p>
        </p:txBody>
      </p:sp>
      <p:pic>
        <p:nvPicPr>
          <p:cNvPr id="359"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3" name="Interface Segregation Principle"/>
          <p:cNvSpPr txBox="1"/>
          <p:nvPr>
            <p:ph type="title"/>
          </p:nvPr>
        </p:nvSpPr>
        <p:spPr>
          <a:prstGeom prst="rect">
            <a:avLst/>
          </a:prstGeom>
        </p:spPr>
        <p:txBody>
          <a:bodyPr/>
          <a:lstStyle>
            <a:lvl1pPr defTabSz="698301">
              <a:defRPr sz="9520"/>
            </a:lvl1pPr>
          </a:lstStyle>
          <a:p>
            <a:pPr/>
            <a:r>
              <a:t>Interface Segregation Principle</a:t>
            </a:r>
          </a:p>
        </p:txBody>
      </p:sp>
      <p:sp>
        <p:nvSpPr>
          <p:cNvPr id="364" name="Double-click to edit"/>
          <p:cNvSpPr txBox="1"/>
          <p:nvPr>
            <p:ph type="body" idx="1"/>
          </p:nvPr>
        </p:nvSpPr>
        <p:spPr>
          <a:prstGeom prst="rect">
            <a:avLst/>
          </a:prstGeom>
        </p:spPr>
        <p:txBody>
          <a:bodyPr/>
          <a:lstStyle/>
          <a:p>
            <a:pPr defTabSz="812800"/>
          </a:p>
        </p:txBody>
      </p:sp>
      <p:pic>
        <p:nvPicPr>
          <p:cNvPr id="365"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Introduction"/>
          <p:cNvSpPr txBox="1"/>
          <p:nvPr>
            <p:ph type="title"/>
          </p:nvPr>
        </p:nvSpPr>
        <p:spPr>
          <a:prstGeom prst="rect">
            <a:avLst/>
          </a:prstGeom>
        </p:spPr>
        <p:txBody>
          <a:bodyPr/>
          <a:lstStyle/>
          <a:p>
            <a:pPr/>
            <a:r>
              <a:t>Introduction</a:t>
            </a:r>
          </a:p>
        </p:txBody>
      </p:sp>
      <p:pic>
        <p:nvPicPr>
          <p:cNvPr id="137"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7" name="Code to interfaces, depending on your languages"/>
          <p:cNvSpPr txBox="1"/>
          <p:nvPr>
            <p:ph type="title"/>
          </p:nvPr>
        </p:nvSpPr>
        <p:spPr>
          <a:prstGeom prst="rect">
            <a:avLst/>
          </a:prstGeom>
        </p:spPr>
        <p:txBody>
          <a:bodyPr/>
          <a:lstStyle>
            <a:lvl1pPr defTabSz="714732">
              <a:defRPr sz="9744"/>
            </a:lvl1pPr>
          </a:lstStyle>
          <a:p>
            <a:pPr/>
            <a:r>
              <a:t>Code to interfaces, depending on your languages</a:t>
            </a:r>
          </a:p>
        </p:txBody>
      </p:sp>
      <p:pic>
        <p:nvPicPr>
          <p:cNvPr id="368"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 name="Object Oriented Principles"/>
          <p:cNvSpPr txBox="1"/>
          <p:nvPr>
            <p:ph type="title"/>
          </p:nvPr>
        </p:nvSpPr>
        <p:spPr>
          <a:prstGeom prst="rect">
            <a:avLst/>
          </a:prstGeom>
        </p:spPr>
        <p:txBody>
          <a:bodyPr/>
          <a:lstStyle>
            <a:lvl1pPr defTabSz="747593">
              <a:defRPr sz="10192"/>
            </a:lvl1pPr>
          </a:lstStyle>
          <a:p>
            <a:pPr/>
            <a:r>
              <a:t>Object Oriented Principles</a:t>
            </a:r>
          </a:p>
        </p:txBody>
      </p:sp>
      <p:sp>
        <p:nvSpPr>
          <p:cNvPr id="371" name="Single Responsibility Principle…"/>
          <p:cNvSpPr txBox="1"/>
          <p:nvPr>
            <p:ph type="body" idx="1"/>
          </p:nvPr>
        </p:nvSpPr>
        <p:spPr>
          <a:prstGeom prst="rect">
            <a:avLst/>
          </a:prstGeom>
        </p:spPr>
        <p:txBody>
          <a:bodyPr/>
          <a:lstStyle/>
          <a:p>
            <a:pPr marL="0" indent="0" defTabSz="812800">
              <a:buSzTx/>
              <a:buFont typeface="Zapf Dingbats"/>
              <a:buNone/>
            </a:pPr>
            <a:r>
              <a:t>S</a:t>
            </a:r>
            <a:r>
              <a:t>ingle Responsibility Principle</a:t>
            </a:r>
          </a:p>
          <a:p>
            <a:pPr marL="0" indent="0" defTabSz="812800">
              <a:buSzTx/>
              <a:buNone/>
            </a:pPr>
            <a:r>
              <a:t>O</a:t>
            </a:r>
            <a:r>
              <a:t>pen/closed Principle</a:t>
            </a:r>
          </a:p>
          <a:p>
            <a:pPr marL="0" indent="0" defTabSz="812800">
              <a:buSzTx/>
              <a:buNone/>
            </a:pPr>
            <a:r>
              <a:t>L</a:t>
            </a:r>
            <a:r>
              <a:t>iskov Substitution Principle</a:t>
            </a:r>
          </a:p>
          <a:p>
            <a:pPr marL="0" indent="0" defTabSz="812800">
              <a:buSzTx/>
              <a:buNone/>
            </a:pPr>
            <a:r>
              <a:t>I</a:t>
            </a:r>
            <a:r>
              <a:t>nterface Segregation Principle</a:t>
            </a:r>
          </a:p>
          <a:p>
            <a:pPr defTabSz="812800">
              <a:buSzPct val="125000"/>
              <a:buFont typeface="Zapf Dingbats"/>
              <a:buChar char="★"/>
            </a:pPr>
            <a:r>
              <a:t>D</a:t>
            </a:r>
            <a:r>
              <a:t>ependency Inversion Principle</a:t>
            </a:r>
          </a:p>
        </p:txBody>
      </p:sp>
      <p:pic>
        <p:nvPicPr>
          <p:cNvPr id="372"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6" name="Dependency Inversion Principle"/>
          <p:cNvSpPr txBox="1"/>
          <p:nvPr>
            <p:ph type="title"/>
          </p:nvPr>
        </p:nvSpPr>
        <p:spPr>
          <a:prstGeom prst="rect">
            <a:avLst/>
          </a:prstGeom>
        </p:spPr>
        <p:txBody>
          <a:bodyPr/>
          <a:lstStyle>
            <a:lvl1pPr defTabSz="698301">
              <a:defRPr sz="9520"/>
            </a:lvl1pPr>
          </a:lstStyle>
          <a:p>
            <a:pPr/>
            <a:r>
              <a:t>Dependency Inversion Principle</a:t>
            </a:r>
          </a:p>
        </p:txBody>
      </p:sp>
      <p:sp>
        <p:nvSpPr>
          <p:cNvPr id="377" name="“Depend on abstractions, not ‘concretions’”"/>
          <p:cNvSpPr txBox="1"/>
          <p:nvPr>
            <p:ph type="body" idx="1"/>
          </p:nvPr>
        </p:nvSpPr>
        <p:spPr>
          <a:prstGeom prst="rect">
            <a:avLst/>
          </a:prstGeom>
        </p:spPr>
        <p:txBody>
          <a:bodyPr/>
          <a:lstStyle>
            <a:lvl1pPr marL="0" indent="0" algn="ctr" defTabSz="812800">
              <a:spcBef>
                <a:spcPts val="2200"/>
              </a:spcBef>
              <a:buSzTx/>
              <a:buNone/>
            </a:lvl1pPr>
          </a:lstStyle>
          <a:p>
            <a:pPr/>
            <a:r>
              <a:t>“Depend on abstractions, not ‘concretions’”</a:t>
            </a:r>
          </a:p>
        </p:txBody>
      </p:sp>
      <p:pic>
        <p:nvPicPr>
          <p:cNvPr id="378"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0" name="Double-click to edit"/>
          <p:cNvSpPr txBox="1"/>
          <p:nvPr>
            <p:ph type="title"/>
          </p:nvPr>
        </p:nvSpPr>
        <p:spPr>
          <a:prstGeom prst="rect">
            <a:avLst/>
          </a:prstGeom>
        </p:spPr>
        <p:txBody>
          <a:bodyPr/>
          <a:lstStyle/>
          <a:p>
            <a:pPr/>
          </a:p>
        </p:txBody>
      </p:sp>
      <p:sp>
        <p:nvSpPr>
          <p:cNvPr id="381" name="Double-click to edit"/>
          <p:cNvSpPr txBox="1"/>
          <p:nvPr>
            <p:ph type="body" idx="1"/>
          </p:nvPr>
        </p:nvSpPr>
        <p:spPr>
          <a:prstGeom prst="rect">
            <a:avLst/>
          </a:prstGeom>
        </p:spPr>
        <p:txBody>
          <a:bodyPr/>
          <a:lstStyle/>
          <a:p>
            <a:pPr defTabSz="812800"/>
          </a:p>
        </p:txBody>
      </p:sp>
      <p:pic>
        <p:nvPicPr>
          <p:cNvPr id="382" name="droppedImage.pdf" descr="droppedImage.pdf"/>
          <p:cNvPicPr>
            <a:picLocks noChangeAspect="1"/>
          </p:cNvPicPr>
          <p:nvPr/>
        </p:nvPicPr>
        <p:blipFill>
          <a:blip r:embed="rId2">
            <a:extLst/>
          </a:blip>
          <a:stretch>
            <a:fillRect/>
          </a:stretch>
        </p:blipFill>
        <p:spPr>
          <a:xfrm>
            <a:off x="6223000" y="6045200"/>
            <a:ext cx="11938000" cy="1625600"/>
          </a:xfrm>
          <a:prstGeom prst="rect">
            <a:avLst/>
          </a:prstGeom>
          <a:ln w="12700">
            <a:miter lim="400000"/>
          </a:ln>
        </p:spPr>
      </p:pic>
      <p:pic>
        <p:nvPicPr>
          <p:cNvPr id="383"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5" name="Double-click to edit"/>
          <p:cNvSpPr txBox="1"/>
          <p:nvPr>
            <p:ph type="title"/>
          </p:nvPr>
        </p:nvSpPr>
        <p:spPr>
          <a:prstGeom prst="rect">
            <a:avLst/>
          </a:prstGeom>
        </p:spPr>
        <p:txBody>
          <a:bodyPr/>
          <a:lstStyle/>
          <a:p>
            <a:pPr/>
          </a:p>
        </p:txBody>
      </p:sp>
      <p:sp>
        <p:nvSpPr>
          <p:cNvPr id="386" name="Double-click to edit"/>
          <p:cNvSpPr txBox="1"/>
          <p:nvPr>
            <p:ph type="body" idx="1"/>
          </p:nvPr>
        </p:nvSpPr>
        <p:spPr>
          <a:prstGeom prst="rect">
            <a:avLst/>
          </a:prstGeom>
        </p:spPr>
        <p:txBody>
          <a:bodyPr/>
          <a:lstStyle/>
          <a:p>
            <a:pPr defTabSz="812800"/>
          </a:p>
        </p:txBody>
      </p:sp>
      <p:pic>
        <p:nvPicPr>
          <p:cNvPr id="387" name="thermostat_concrete_dependency.png" descr="thermostat_concrete_dependency.png"/>
          <p:cNvPicPr>
            <a:picLocks noChangeAspect="1"/>
          </p:cNvPicPr>
          <p:nvPr/>
        </p:nvPicPr>
        <p:blipFill>
          <a:blip r:embed="rId2">
            <a:extLst/>
          </a:blip>
          <a:stretch>
            <a:fillRect/>
          </a:stretch>
        </p:blipFill>
        <p:spPr>
          <a:xfrm>
            <a:off x="7620000" y="888999"/>
            <a:ext cx="9118600" cy="11914694"/>
          </a:xfrm>
          <a:prstGeom prst="rect">
            <a:avLst/>
          </a:prstGeom>
          <a:ln w="12700">
            <a:miter lim="400000"/>
          </a:ln>
        </p:spPr>
      </p:pic>
      <p:pic>
        <p:nvPicPr>
          <p:cNvPr id="388"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0" name="Double-click to edit"/>
          <p:cNvSpPr txBox="1"/>
          <p:nvPr>
            <p:ph type="title"/>
          </p:nvPr>
        </p:nvSpPr>
        <p:spPr>
          <a:prstGeom prst="rect">
            <a:avLst/>
          </a:prstGeom>
        </p:spPr>
        <p:txBody>
          <a:bodyPr/>
          <a:lstStyle/>
          <a:p>
            <a:pPr/>
          </a:p>
        </p:txBody>
      </p:sp>
      <p:sp>
        <p:nvSpPr>
          <p:cNvPr id="391" name="Double-click to edit"/>
          <p:cNvSpPr txBox="1"/>
          <p:nvPr>
            <p:ph type="body" idx="1"/>
          </p:nvPr>
        </p:nvSpPr>
        <p:spPr>
          <a:prstGeom prst="rect">
            <a:avLst/>
          </a:prstGeom>
        </p:spPr>
        <p:txBody>
          <a:bodyPr/>
          <a:lstStyle/>
          <a:p>
            <a:pPr defTabSz="812800"/>
          </a:p>
        </p:txBody>
      </p:sp>
      <p:pic>
        <p:nvPicPr>
          <p:cNvPr id="392" name="droppedImage.pdf" descr="droppedImage.pdf"/>
          <p:cNvPicPr>
            <a:picLocks noChangeAspect="1"/>
          </p:cNvPicPr>
          <p:nvPr/>
        </p:nvPicPr>
        <p:blipFill>
          <a:blip r:embed="rId2">
            <a:extLst/>
          </a:blip>
          <a:stretch>
            <a:fillRect/>
          </a:stretch>
        </p:blipFill>
        <p:spPr>
          <a:xfrm>
            <a:off x="6223000" y="6019799"/>
            <a:ext cx="11938000" cy="1651001"/>
          </a:xfrm>
          <a:prstGeom prst="rect">
            <a:avLst/>
          </a:prstGeom>
          <a:ln w="12700">
            <a:miter lim="400000"/>
          </a:ln>
        </p:spPr>
      </p:pic>
      <p:pic>
        <p:nvPicPr>
          <p:cNvPr id="393"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Double-click to edit"/>
          <p:cNvSpPr txBox="1"/>
          <p:nvPr>
            <p:ph type="title"/>
          </p:nvPr>
        </p:nvSpPr>
        <p:spPr>
          <a:prstGeom prst="rect">
            <a:avLst/>
          </a:prstGeom>
        </p:spPr>
        <p:txBody>
          <a:bodyPr/>
          <a:lstStyle/>
          <a:p>
            <a:pPr/>
          </a:p>
        </p:txBody>
      </p:sp>
      <p:sp>
        <p:nvSpPr>
          <p:cNvPr id="396" name="Double-click to edit"/>
          <p:cNvSpPr txBox="1"/>
          <p:nvPr>
            <p:ph type="body" idx="1"/>
          </p:nvPr>
        </p:nvSpPr>
        <p:spPr>
          <a:prstGeom prst="rect">
            <a:avLst/>
          </a:prstGeom>
        </p:spPr>
        <p:txBody>
          <a:bodyPr/>
          <a:lstStyle/>
          <a:p>
            <a:pPr defTabSz="812800"/>
          </a:p>
        </p:txBody>
      </p:sp>
      <p:pic>
        <p:nvPicPr>
          <p:cNvPr id="397" name="droppedImage.pdf" descr="droppedImage.pdf"/>
          <p:cNvPicPr>
            <a:picLocks noChangeAspect="1"/>
          </p:cNvPicPr>
          <p:nvPr/>
        </p:nvPicPr>
        <p:blipFill>
          <a:blip r:embed="rId2">
            <a:extLst/>
          </a:blip>
          <a:stretch>
            <a:fillRect/>
          </a:stretch>
        </p:blipFill>
        <p:spPr>
          <a:xfrm>
            <a:off x="6223000" y="6019799"/>
            <a:ext cx="11938000" cy="1676401"/>
          </a:xfrm>
          <a:prstGeom prst="rect">
            <a:avLst/>
          </a:prstGeom>
          <a:ln w="12700">
            <a:miter lim="400000"/>
          </a:ln>
        </p:spPr>
      </p:pic>
      <p:pic>
        <p:nvPicPr>
          <p:cNvPr id="398"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Double-click to edit"/>
          <p:cNvSpPr txBox="1"/>
          <p:nvPr>
            <p:ph type="title"/>
          </p:nvPr>
        </p:nvSpPr>
        <p:spPr>
          <a:prstGeom prst="rect">
            <a:avLst/>
          </a:prstGeom>
        </p:spPr>
        <p:txBody>
          <a:bodyPr/>
          <a:lstStyle/>
          <a:p>
            <a:pPr/>
          </a:p>
        </p:txBody>
      </p:sp>
      <p:sp>
        <p:nvSpPr>
          <p:cNvPr id="401" name="Double-click to edit"/>
          <p:cNvSpPr txBox="1"/>
          <p:nvPr>
            <p:ph type="body" idx="1"/>
          </p:nvPr>
        </p:nvSpPr>
        <p:spPr>
          <a:prstGeom prst="rect">
            <a:avLst/>
          </a:prstGeom>
        </p:spPr>
        <p:txBody>
          <a:bodyPr/>
          <a:lstStyle/>
          <a:p>
            <a:pPr defTabSz="812800"/>
          </a:p>
        </p:txBody>
      </p:sp>
      <p:pic>
        <p:nvPicPr>
          <p:cNvPr id="402" name="droppedImage.pdf" descr="droppedImage.pdf"/>
          <p:cNvPicPr>
            <a:picLocks noChangeAspect="1"/>
          </p:cNvPicPr>
          <p:nvPr/>
        </p:nvPicPr>
        <p:blipFill>
          <a:blip r:embed="rId2">
            <a:extLst/>
          </a:blip>
          <a:stretch>
            <a:fillRect/>
          </a:stretch>
        </p:blipFill>
        <p:spPr>
          <a:xfrm>
            <a:off x="6223000" y="5867400"/>
            <a:ext cx="11938000" cy="1981200"/>
          </a:xfrm>
          <a:prstGeom prst="rect">
            <a:avLst/>
          </a:prstGeom>
          <a:ln w="12700">
            <a:miter lim="400000"/>
          </a:ln>
        </p:spPr>
      </p:pic>
      <p:pic>
        <p:nvPicPr>
          <p:cNvPr id="403"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5" name="Double-click to edit"/>
          <p:cNvSpPr txBox="1"/>
          <p:nvPr>
            <p:ph type="title"/>
          </p:nvPr>
        </p:nvSpPr>
        <p:spPr>
          <a:prstGeom prst="rect">
            <a:avLst/>
          </a:prstGeom>
        </p:spPr>
        <p:txBody>
          <a:bodyPr/>
          <a:lstStyle/>
          <a:p>
            <a:pPr/>
          </a:p>
        </p:txBody>
      </p:sp>
      <p:sp>
        <p:nvSpPr>
          <p:cNvPr id="406" name="Double-click to edit"/>
          <p:cNvSpPr txBox="1"/>
          <p:nvPr>
            <p:ph type="body" idx="1"/>
          </p:nvPr>
        </p:nvSpPr>
        <p:spPr>
          <a:prstGeom prst="rect">
            <a:avLst/>
          </a:prstGeom>
        </p:spPr>
        <p:txBody>
          <a:bodyPr/>
          <a:lstStyle/>
          <a:p>
            <a:pPr defTabSz="812800"/>
          </a:p>
        </p:txBody>
      </p:sp>
      <p:pic>
        <p:nvPicPr>
          <p:cNvPr id="407" name="thermostat_dependency_on_abstraction.png" descr="thermostat_dependency_on_abstraction.png"/>
          <p:cNvPicPr>
            <a:picLocks noChangeAspect="1"/>
          </p:cNvPicPr>
          <p:nvPr/>
        </p:nvPicPr>
        <p:blipFill>
          <a:blip r:embed="rId2">
            <a:extLst/>
          </a:blip>
          <a:stretch>
            <a:fillRect/>
          </a:stretch>
        </p:blipFill>
        <p:spPr>
          <a:xfrm>
            <a:off x="7010400" y="7416800"/>
            <a:ext cx="14020802" cy="6070601"/>
          </a:xfrm>
          <a:prstGeom prst="rect">
            <a:avLst/>
          </a:prstGeom>
          <a:ln w="12700">
            <a:miter lim="400000"/>
          </a:ln>
        </p:spPr>
      </p:pic>
      <p:pic>
        <p:nvPicPr>
          <p:cNvPr id="408" name="ISwitchableDevice.png" descr="ISwitchableDevice.png"/>
          <p:cNvPicPr>
            <a:picLocks noChangeAspect="1"/>
          </p:cNvPicPr>
          <p:nvPr/>
        </p:nvPicPr>
        <p:blipFill>
          <a:blip r:embed="rId3">
            <a:extLst/>
          </a:blip>
          <a:stretch>
            <a:fillRect/>
          </a:stretch>
        </p:blipFill>
        <p:spPr>
          <a:xfrm>
            <a:off x="3784600" y="787399"/>
            <a:ext cx="10566401" cy="3581401"/>
          </a:xfrm>
          <a:prstGeom prst="rect">
            <a:avLst/>
          </a:prstGeom>
          <a:ln w="12700">
            <a:miter lim="400000"/>
          </a:ln>
        </p:spPr>
      </p:pic>
      <p:pic>
        <p:nvPicPr>
          <p:cNvPr id="409" name="Image" descr="Image"/>
          <p:cNvPicPr>
            <a:picLocks noChangeAspect="1"/>
          </p:cNvPicPr>
          <p:nvPr/>
        </p:nvPicPr>
        <p:blipFill>
          <a:blip r:embed="rId4">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Double-click to edit"/>
          <p:cNvSpPr txBox="1"/>
          <p:nvPr>
            <p:ph type="title"/>
          </p:nvPr>
        </p:nvSpPr>
        <p:spPr>
          <a:prstGeom prst="rect">
            <a:avLst/>
          </a:prstGeom>
        </p:spPr>
        <p:txBody>
          <a:bodyPr/>
          <a:lstStyle/>
          <a:p>
            <a:pPr/>
          </a:p>
        </p:txBody>
      </p:sp>
      <p:sp>
        <p:nvSpPr>
          <p:cNvPr id="412" name="Double-click to edit"/>
          <p:cNvSpPr txBox="1"/>
          <p:nvPr>
            <p:ph type="body" idx="1"/>
          </p:nvPr>
        </p:nvSpPr>
        <p:spPr>
          <a:prstGeom prst="rect">
            <a:avLst/>
          </a:prstGeom>
        </p:spPr>
        <p:txBody>
          <a:bodyPr/>
          <a:lstStyle/>
          <a:p>
            <a:pPr defTabSz="812800"/>
          </a:p>
        </p:txBody>
      </p:sp>
      <p:pic>
        <p:nvPicPr>
          <p:cNvPr id="413" name="furnace_implementation.png" descr="furnace_implementation.png"/>
          <p:cNvPicPr>
            <a:picLocks noChangeAspect="1"/>
          </p:cNvPicPr>
          <p:nvPr/>
        </p:nvPicPr>
        <p:blipFill>
          <a:blip r:embed="rId2">
            <a:extLst/>
          </a:blip>
          <a:stretch>
            <a:fillRect/>
          </a:stretch>
        </p:blipFill>
        <p:spPr>
          <a:xfrm>
            <a:off x="5613400" y="1422399"/>
            <a:ext cx="13131800" cy="10845801"/>
          </a:xfrm>
          <a:prstGeom prst="rect">
            <a:avLst/>
          </a:prstGeom>
          <a:ln w="12700">
            <a:miter lim="400000"/>
          </a:ln>
        </p:spPr>
      </p:pic>
      <p:pic>
        <p:nvPicPr>
          <p:cNvPr id="414"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39" name="Double-click to edit"/>
          <p:cNvSpPr txBox="1"/>
          <p:nvPr>
            <p:ph type="title"/>
          </p:nvPr>
        </p:nvSpPr>
        <p:spPr>
          <a:prstGeom prst="rect">
            <a:avLst/>
          </a:prstGeom>
        </p:spPr>
        <p:txBody>
          <a:bodyPr/>
          <a:lstStyle/>
          <a:p>
            <a:pPr/>
          </a:p>
        </p:txBody>
      </p:sp>
      <p:pic>
        <p:nvPicPr>
          <p:cNvPr id="140" name="DarthTesting.png" descr="DarthTesting.png"/>
          <p:cNvPicPr>
            <a:picLocks noChangeAspect="1"/>
          </p:cNvPicPr>
          <p:nvPr/>
        </p:nvPicPr>
        <p:blipFill>
          <a:blip r:embed="rId2">
            <a:extLst/>
          </a:blip>
          <a:stretch>
            <a:fillRect/>
          </a:stretch>
        </p:blipFill>
        <p:spPr>
          <a:xfrm>
            <a:off x="3047999" y="-431801"/>
            <a:ext cx="18288001" cy="146050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Double-click to edit"/>
          <p:cNvSpPr txBox="1"/>
          <p:nvPr>
            <p:ph type="title"/>
          </p:nvPr>
        </p:nvSpPr>
        <p:spPr>
          <a:prstGeom prst="rect">
            <a:avLst/>
          </a:prstGeom>
        </p:spPr>
        <p:txBody>
          <a:bodyPr/>
          <a:lstStyle/>
          <a:p>
            <a:pPr/>
          </a:p>
        </p:txBody>
      </p:sp>
      <p:sp>
        <p:nvSpPr>
          <p:cNvPr id="417" name="Double-click to edit"/>
          <p:cNvSpPr txBox="1"/>
          <p:nvPr>
            <p:ph type="body" idx="1"/>
          </p:nvPr>
        </p:nvSpPr>
        <p:spPr>
          <a:prstGeom prst="rect">
            <a:avLst/>
          </a:prstGeom>
        </p:spPr>
        <p:txBody>
          <a:bodyPr/>
          <a:lstStyle/>
          <a:p>
            <a:pPr defTabSz="812800"/>
          </a:p>
        </p:txBody>
      </p:sp>
      <p:pic>
        <p:nvPicPr>
          <p:cNvPr id="418" name="droppedImage.pdf" descr="droppedImage.pdf"/>
          <p:cNvPicPr>
            <a:picLocks noChangeAspect="1"/>
          </p:cNvPicPr>
          <p:nvPr/>
        </p:nvPicPr>
        <p:blipFill>
          <a:blip r:embed="rId2">
            <a:extLst/>
          </a:blip>
          <a:stretch>
            <a:fillRect/>
          </a:stretch>
        </p:blipFill>
        <p:spPr>
          <a:xfrm>
            <a:off x="6223000" y="4292600"/>
            <a:ext cx="11938000" cy="5130801"/>
          </a:xfrm>
          <a:prstGeom prst="rect">
            <a:avLst/>
          </a:prstGeom>
          <a:ln w="12700">
            <a:miter lim="400000"/>
          </a:ln>
        </p:spPr>
      </p:pic>
      <p:pic>
        <p:nvPicPr>
          <p:cNvPr id="419"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 name="&lt;lab - refactor&gt;"/>
          <p:cNvSpPr txBox="1"/>
          <p:nvPr>
            <p:ph type="title"/>
          </p:nvPr>
        </p:nvSpPr>
        <p:spPr>
          <a:prstGeom prst="rect">
            <a:avLst/>
          </a:prstGeom>
        </p:spPr>
        <p:txBody>
          <a:bodyPr/>
          <a:lstStyle/>
          <a:p>
            <a:pPr/>
            <a:r>
              <a:t>&lt;lab - refactor&gt;</a:t>
            </a:r>
          </a:p>
        </p:txBody>
      </p:sp>
      <p:pic>
        <p:nvPicPr>
          <p:cNvPr id="422"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pic>
        <p:nvPicPr>
          <p:cNvPr id="423" name="qr-code.png" descr="qr-code.png"/>
          <p:cNvPicPr>
            <a:picLocks noChangeAspect="1"/>
          </p:cNvPicPr>
          <p:nvPr/>
        </p:nvPicPr>
        <p:blipFill>
          <a:blip r:embed="rId3">
            <a:extLst/>
          </a:blip>
          <a:stretch>
            <a:fillRect/>
          </a:stretch>
        </p:blipFill>
        <p:spPr>
          <a:xfrm>
            <a:off x="8799679" y="6384825"/>
            <a:ext cx="6784642" cy="6784641"/>
          </a:xfrm>
          <a:prstGeom prst="rect">
            <a:avLst/>
          </a:prstGeom>
          <a:ln w="12700">
            <a:miter lim="400000"/>
          </a:ln>
        </p:spPr>
      </p:pic>
      <p:sp>
        <p:nvSpPr>
          <p:cNvPr id="424" name="https://github.com/shawnewallace/tdd-workshop"/>
          <p:cNvSpPr txBox="1"/>
          <p:nvPr/>
        </p:nvSpPr>
        <p:spPr>
          <a:xfrm>
            <a:off x="-11577" y="2118498"/>
            <a:ext cx="24407154" cy="464343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lvl1pPr>
              <a:defRPr sz="8700" u="sng">
                <a:hlinkClick r:id="rId4" invalidUrl="" action="" tgtFrame="" tooltip="" history="1" highlightClick="0" endSnd="0"/>
              </a:defRPr>
            </a:lvl1pPr>
          </a:lstStyle>
          <a:p>
            <a:pPr>
              <a:defRPr u="none"/>
            </a:pPr>
            <a:r>
              <a:rPr u="sng">
                <a:hlinkClick r:id="rId4" invalidUrl="" action="" tgtFrame="" tooltip="" history="1" highlightClick="0" endSnd="0"/>
              </a:rPr>
              <a:t>https://github.com/shawnewallace/tdd-workshop</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6" name="txu-pclmaps-topo-il-brownfield-1915.jpg" descr="txu-pclmaps-topo-il-brownfield-1915.jpg"/>
          <p:cNvPicPr>
            <a:picLocks noChangeAspect="1"/>
          </p:cNvPicPr>
          <p:nvPr/>
        </p:nvPicPr>
        <p:blipFill>
          <a:blip r:embed="rId2">
            <a:extLst/>
          </a:blip>
          <a:stretch>
            <a:fillRect/>
          </a:stretch>
        </p:blipFill>
        <p:spPr>
          <a:xfrm>
            <a:off x="-388655" y="-4283506"/>
            <a:ext cx="25028575" cy="30138574"/>
          </a:xfrm>
          <a:prstGeom prst="rect">
            <a:avLst/>
          </a:prstGeom>
          <a:ln w="12700">
            <a:miter lim="400000"/>
          </a:ln>
        </p:spPr>
      </p:pic>
      <p:sp>
        <p:nvSpPr>
          <p:cNvPr id="427" name="Brownfield Development"/>
          <p:cNvSpPr txBox="1"/>
          <p:nvPr>
            <p:ph type="title"/>
          </p:nvPr>
        </p:nvSpPr>
        <p:spPr>
          <a:prstGeom prst="rect">
            <a:avLst/>
          </a:prstGeom>
        </p:spPr>
        <p:txBody>
          <a:bodyPr/>
          <a:lstStyle>
            <a:lvl1pPr defTabSz="812800">
              <a:defRPr>
                <a:solidFill>
                  <a:srgbClr val="FFFFFF"/>
                </a:solidFill>
                <a:effectLst>
                  <a:outerShdw sx="100000" sy="100000" kx="0" ky="0" algn="b" rotWithShape="0" blurRad="127000" dist="76200" dir="2700000">
                    <a:srgbClr val="000000">
                      <a:alpha val="75000"/>
                    </a:srgbClr>
                  </a:outerShdw>
                </a:effectLst>
              </a:defRPr>
            </a:lvl1pPr>
          </a:lstStyle>
          <a:p>
            <a:pPr/>
            <a:r>
              <a:t>Brownfield Development</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9" name="Can we benefit?"/>
          <p:cNvSpPr txBox="1"/>
          <p:nvPr>
            <p:ph type="title"/>
          </p:nvPr>
        </p:nvSpPr>
        <p:spPr>
          <a:prstGeom prst="rect">
            <a:avLst/>
          </a:prstGeom>
        </p:spPr>
        <p:txBody>
          <a:bodyPr/>
          <a:lstStyle/>
          <a:p>
            <a:pPr/>
            <a:r>
              <a:t>Can we benefit?</a:t>
            </a:r>
          </a:p>
        </p:txBody>
      </p:sp>
      <p:sp>
        <p:nvSpPr>
          <p:cNvPr id="430" name="We can improve design going forward…"/>
          <p:cNvSpPr txBox="1"/>
          <p:nvPr>
            <p:ph type="body" idx="1"/>
          </p:nvPr>
        </p:nvSpPr>
        <p:spPr>
          <a:prstGeom prst="rect">
            <a:avLst/>
          </a:prstGeom>
        </p:spPr>
        <p:txBody>
          <a:bodyPr/>
          <a:lstStyle/>
          <a:p>
            <a:pPr marL="0" indent="0" algn="ctr" defTabSz="812800">
              <a:spcBef>
                <a:spcPts val="2200"/>
              </a:spcBef>
              <a:buSzTx/>
              <a:buNone/>
            </a:pPr>
            <a:r>
              <a:t>We </a:t>
            </a:r>
            <a:r>
              <a:rPr b="1">
                <a:latin typeface="Helvetica"/>
                <a:ea typeface="Helvetica"/>
                <a:cs typeface="Helvetica"/>
                <a:sym typeface="Helvetica"/>
              </a:rPr>
              <a:t>can</a:t>
            </a:r>
            <a:r>
              <a:t> improve design going forward</a:t>
            </a:r>
          </a:p>
          <a:p>
            <a:pPr marL="0" indent="0" algn="ctr" defTabSz="812800">
              <a:spcBef>
                <a:spcPts val="2200"/>
              </a:spcBef>
              <a:buSzTx/>
              <a:buNone/>
            </a:pPr>
          </a:p>
          <a:p>
            <a:pPr marL="0" indent="0" algn="ctr" defTabSz="812800">
              <a:spcBef>
                <a:spcPts val="2200"/>
              </a:spcBef>
              <a:buSzTx/>
              <a:buNone/>
            </a:pPr>
            <a:r>
              <a:t>The goal is writing </a:t>
            </a:r>
            <a:r>
              <a:rPr b="1">
                <a:latin typeface="Helvetica"/>
                <a:ea typeface="Helvetica"/>
                <a:cs typeface="Helvetica"/>
                <a:sym typeface="Helvetica"/>
              </a:rPr>
              <a:t>working code</a:t>
            </a:r>
            <a:r>
              <a:t>/providing </a:t>
            </a:r>
            <a:r>
              <a:rPr b="1">
                <a:latin typeface="Helvetica"/>
                <a:ea typeface="Helvetica"/>
                <a:cs typeface="Helvetica"/>
                <a:sym typeface="Helvetica"/>
              </a:rPr>
              <a:t>value</a:t>
            </a:r>
          </a:p>
        </p:txBody>
      </p:sp>
      <p:pic>
        <p:nvPicPr>
          <p:cNvPr id="431"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430"/>
                                        </p:tgtEl>
                                        <p:attrNameLst>
                                          <p:attrName>style.visibility</p:attrName>
                                        </p:attrNameLst>
                                      </p:cBhvr>
                                      <p:to>
                                        <p:strVal val="visible"/>
                                      </p:to>
                                    </p:set>
                                    <p:animEffect filter="fade" transition="in">
                                      <p:cBhvr>
                                        <p:cTn id="7" dur="1000"/>
                                        <p:tgtEl>
                                          <p:spTgt spid="4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30" grpId="1"/>
    </p:bldLst>
  </p:timing>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3" name="How to start"/>
          <p:cNvSpPr txBox="1"/>
          <p:nvPr>
            <p:ph type="title"/>
          </p:nvPr>
        </p:nvSpPr>
        <p:spPr>
          <a:prstGeom prst="rect">
            <a:avLst/>
          </a:prstGeom>
        </p:spPr>
        <p:txBody>
          <a:bodyPr/>
          <a:lstStyle/>
          <a:p>
            <a:pPr/>
            <a:r>
              <a:t>How to start</a:t>
            </a:r>
          </a:p>
        </p:txBody>
      </p:sp>
      <p:sp>
        <p:nvSpPr>
          <p:cNvPr id="434" name="Test KEY use cases…"/>
          <p:cNvSpPr txBox="1"/>
          <p:nvPr>
            <p:ph type="body" idx="1"/>
          </p:nvPr>
        </p:nvSpPr>
        <p:spPr>
          <a:prstGeom prst="rect">
            <a:avLst/>
          </a:prstGeom>
        </p:spPr>
        <p:txBody>
          <a:bodyPr/>
          <a:lstStyle/>
          <a:p>
            <a:pPr defTabSz="812800"/>
            <a:r>
              <a:t>Test </a:t>
            </a:r>
            <a:r>
              <a:t>KEY</a:t>
            </a:r>
            <a:r>
              <a:t> use cases</a:t>
            </a:r>
          </a:p>
          <a:p>
            <a:pPr defTabSz="812800"/>
            <a:r>
              <a:t>Test defects</a:t>
            </a:r>
          </a:p>
          <a:p>
            <a:pPr defTabSz="812800"/>
            <a:r>
              <a:t>Test new features</a:t>
            </a:r>
          </a:p>
        </p:txBody>
      </p:sp>
      <p:pic>
        <p:nvPicPr>
          <p:cNvPr id="435"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7" name="Refactor"/>
          <p:cNvSpPr txBox="1"/>
          <p:nvPr>
            <p:ph type="title"/>
          </p:nvPr>
        </p:nvSpPr>
        <p:spPr>
          <a:prstGeom prst="rect">
            <a:avLst/>
          </a:prstGeom>
        </p:spPr>
        <p:txBody>
          <a:bodyPr/>
          <a:lstStyle/>
          <a:p>
            <a:pPr/>
            <a:r>
              <a:t>Refactor</a:t>
            </a:r>
          </a:p>
        </p:txBody>
      </p:sp>
      <p:sp>
        <p:nvSpPr>
          <p:cNvPr id="438" name="Discover the intent…"/>
          <p:cNvSpPr txBox="1"/>
          <p:nvPr>
            <p:ph type="body" idx="1"/>
          </p:nvPr>
        </p:nvSpPr>
        <p:spPr>
          <a:prstGeom prst="rect">
            <a:avLst/>
          </a:prstGeom>
        </p:spPr>
        <p:txBody>
          <a:bodyPr/>
          <a:lstStyle/>
          <a:p>
            <a:pPr defTabSz="812800"/>
            <a:r>
              <a:t>Discover the intent</a:t>
            </a:r>
          </a:p>
          <a:p>
            <a:pPr defTabSz="812800"/>
            <a:r>
              <a:t>Isolate Dependencies (Inversion of Control)</a:t>
            </a:r>
          </a:p>
          <a:p>
            <a:pPr defTabSz="812800"/>
            <a:r>
              <a:t>Re-design for testability</a:t>
            </a:r>
          </a:p>
          <a:p>
            <a:pPr defTabSz="812800"/>
            <a:r>
              <a:t>Introduce helpful abstractions</a:t>
            </a:r>
          </a:p>
          <a:p>
            <a:pPr defTabSz="812800"/>
            <a:r>
              <a:t>Address anti-patterns</a:t>
            </a:r>
          </a:p>
        </p:txBody>
      </p:sp>
      <p:pic>
        <p:nvPicPr>
          <p:cNvPr id="439"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1" name="Refactor"/>
          <p:cNvSpPr txBox="1"/>
          <p:nvPr>
            <p:ph type="title"/>
          </p:nvPr>
        </p:nvSpPr>
        <p:spPr>
          <a:prstGeom prst="rect">
            <a:avLst/>
          </a:prstGeom>
        </p:spPr>
        <p:txBody>
          <a:bodyPr/>
          <a:lstStyle/>
          <a:p>
            <a:pPr/>
            <a:r>
              <a:t>Refactor</a:t>
            </a:r>
          </a:p>
        </p:txBody>
      </p:sp>
      <p:sp>
        <p:nvSpPr>
          <p:cNvPr id="442" name="Key anti-patterns…"/>
          <p:cNvSpPr txBox="1"/>
          <p:nvPr>
            <p:ph type="body" idx="1"/>
          </p:nvPr>
        </p:nvSpPr>
        <p:spPr>
          <a:prstGeom prst="rect">
            <a:avLst/>
          </a:prstGeom>
        </p:spPr>
        <p:txBody>
          <a:bodyPr/>
          <a:lstStyle/>
          <a:p>
            <a:pPr marL="0" indent="0" defTabSz="536448">
              <a:spcBef>
                <a:spcPts val="3800"/>
              </a:spcBef>
              <a:buSzTx/>
              <a:buNone/>
              <a:defRPr b="1" sz="3300">
                <a:latin typeface="Helvetica"/>
                <a:ea typeface="Helvetica"/>
                <a:cs typeface="Helvetica"/>
                <a:sym typeface="Helvetica"/>
              </a:defRPr>
            </a:pPr>
            <a:r>
              <a:t>Key anti-patterns</a:t>
            </a:r>
          </a:p>
          <a:p>
            <a:pPr lvl="1" marL="801412" indent="-407458" defTabSz="536448">
              <a:spcBef>
                <a:spcPts val="3800"/>
              </a:spcBef>
              <a:defRPr sz="3300"/>
            </a:pPr>
            <a:r>
              <a:t>Magic Numbers</a:t>
            </a:r>
          </a:p>
          <a:p>
            <a:pPr lvl="1" marL="801412" indent="-407458" defTabSz="536448">
              <a:spcBef>
                <a:spcPts val="3800"/>
              </a:spcBef>
              <a:defRPr sz="3300"/>
            </a:pPr>
            <a:r>
              <a:t>Long Methods</a:t>
            </a:r>
          </a:p>
          <a:p>
            <a:pPr lvl="1" marL="801412" indent="-407458" defTabSz="536448">
              <a:spcBef>
                <a:spcPts val="3800"/>
              </a:spcBef>
              <a:defRPr sz="3300"/>
            </a:pPr>
            <a:r>
              <a:t>Long Class</a:t>
            </a:r>
          </a:p>
          <a:p>
            <a:pPr lvl="1" marL="801412" indent="-407458" defTabSz="536448">
              <a:spcBef>
                <a:spcPts val="3800"/>
              </a:spcBef>
              <a:defRPr sz="3300"/>
            </a:pPr>
            <a:r>
              <a:t>Poor Naming</a:t>
            </a:r>
          </a:p>
          <a:p>
            <a:pPr lvl="1" marL="801412" indent="-407458" defTabSz="536448">
              <a:spcBef>
                <a:spcPts val="3800"/>
              </a:spcBef>
              <a:defRPr sz="3300"/>
            </a:pPr>
            <a:r>
              <a:t>Empty Catches</a:t>
            </a:r>
          </a:p>
          <a:p>
            <a:pPr lvl="1" marL="801412" indent="-407458" defTabSz="536448">
              <a:spcBef>
                <a:spcPts val="3800"/>
              </a:spcBef>
              <a:defRPr sz="3300"/>
            </a:pPr>
            <a:r>
              <a:t>Similar Code</a:t>
            </a:r>
          </a:p>
          <a:p>
            <a:pPr lvl="1" marL="801412" indent="-407458" defTabSz="536448">
              <a:spcBef>
                <a:spcPts val="3800"/>
              </a:spcBef>
              <a:defRPr sz="3300"/>
            </a:pPr>
            <a:r>
              <a:t>Unclear Tests</a:t>
            </a:r>
          </a:p>
          <a:p>
            <a:pPr lvl="1" marL="801412" indent="-407458" defTabSz="536448">
              <a:spcBef>
                <a:spcPts val="3800"/>
              </a:spcBef>
              <a:defRPr sz="3300"/>
            </a:pPr>
            <a:r>
              <a:t>Large Tests</a:t>
            </a:r>
          </a:p>
        </p:txBody>
      </p:sp>
      <p:pic>
        <p:nvPicPr>
          <p:cNvPr id="443"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 name="&lt;lab - &gt;"/>
          <p:cNvSpPr txBox="1"/>
          <p:nvPr>
            <p:ph type="title"/>
          </p:nvPr>
        </p:nvSpPr>
        <p:spPr>
          <a:prstGeom prst="rect">
            <a:avLst/>
          </a:prstGeom>
        </p:spPr>
        <p:txBody>
          <a:bodyPr/>
          <a:lstStyle/>
          <a:p>
            <a:pPr/>
            <a:r>
              <a:t>&lt;lab - &gt;</a:t>
            </a:r>
          </a:p>
        </p:txBody>
      </p:sp>
      <p:sp>
        <p:nvSpPr>
          <p:cNvPr id="446" name="Double-click to edit"/>
          <p:cNvSpPr txBox="1"/>
          <p:nvPr>
            <p:ph type="body" idx="1"/>
          </p:nvPr>
        </p:nvSpPr>
        <p:spPr>
          <a:prstGeom prst="rect">
            <a:avLst/>
          </a:prstGeom>
        </p:spPr>
        <p:txBody>
          <a:bodyPr/>
          <a:lstStyle/>
          <a:p>
            <a:pPr defTabSz="812800"/>
          </a:p>
        </p:txBody>
      </p:sp>
      <p:pic>
        <p:nvPicPr>
          <p:cNvPr id="447"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pic>
        <p:nvPicPr>
          <p:cNvPr id="448" name="qr-code.png" descr="qr-code.png"/>
          <p:cNvPicPr>
            <a:picLocks noChangeAspect="1"/>
          </p:cNvPicPr>
          <p:nvPr/>
        </p:nvPicPr>
        <p:blipFill>
          <a:blip r:embed="rId3">
            <a:extLst/>
          </a:blip>
          <a:stretch>
            <a:fillRect/>
          </a:stretch>
        </p:blipFill>
        <p:spPr>
          <a:xfrm>
            <a:off x="8799679" y="6384825"/>
            <a:ext cx="6784642" cy="6784641"/>
          </a:xfrm>
          <a:prstGeom prst="rect">
            <a:avLst/>
          </a:prstGeom>
          <a:ln w="12700">
            <a:miter lim="400000"/>
          </a:ln>
        </p:spPr>
      </p:pic>
      <p:sp>
        <p:nvSpPr>
          <p:cNvPr id="449" name="https://github.com/shawnewallace/tdd-workshop"/>
          <p:cNvSpPr txBox="1"/>
          <p:nvPr/>
        </p:nvSpPr>
        <p:spPr>
          <a:xfrm>
            <a:off x="-11577" y="2118498"/>
            <a:ext cx="24407154" cy="464343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lvl1pPr>
              <a:defRPr sz="8700" u="sng">
                <a:hlinkClick r:id="rId4" invalidUrl="" action="" tgtFrame="" tooltip="" history="1" highlightClick="0" endSnd="0"/>
              </a:defRPr>
            </a:lvl1pPr>
          </a:lstStyle>
          <a:p>
            <a:pPr>
              <a:defRPr u="none"/>
            </a:pPr>
            <a:r>
              <a:rPr u="sng">
                <a:hlinkClick r:id="rId4" invalidUrl="" action="" tgtFrame="" tooltip="" history="1" highlightClick="0" endSnd="0"/>
              </a:rPr>
              <a:t>https://github.com/shawnewallace/tdd-workshop</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51" name="Shawn Wallace SP18_sm.png" descr="Shawn Wallace SP18_sm.png"/>
          <p:cNvPicPr>
            <a:picLocks noChangeAspect="1"/>
          </p:cNvPicPr>
          <p:nvPr>
            <p:ph type="pic" idx="21"/>
          </p:nvPr>
        </p:nvPicPr>
        <p:blipFill>
          <a:blip r:embed="rId2">
            <a:extLst/>
          </a:blip>
          <a:srcRect l="14731" t="0" r="14731" b="0"/>
          <a:stretch>
            <a:fillRect/>
          </a:stretch>
        </p:blipFill>
        <p:spPr>
          <a:xfrm>
            <a:off x="12495608" y="892968"/>
            <a:ext cx="7500939" cy="11572876"/>
          </a:xfrm>
          <a:prstGeom prst="rect">
            <a:avLst/>
          </a:prstGeom>
        </p:spPr>
      </p:pic>
      <p:sp>
        <p:nvSpPr>
          <p:cNvPr id="452" name="Shawn Wallace"/>
          <p:cNvSpPr txBox="1"/>
          <p:nvPr>
            <p:ph type="title"/>
          </p:nvPr>
        </p:nvSpPr>
        <p:spPr>
          <a:xfrm>
            <a:off x="2824757" y="964128"/>
            <a:ext cx="7500939" cy="5607845"/>
          </a:xfrm>
          <a:prstGeom prst="rect">
            <a:avLst/>
          </a:prstGeom>
        </p:spPr>
        <p:txBody>
          <a:bodyPr/>
          <a:lstStyle>
            <a:lvl1pPr defTabSz="812800"/>
          </a:lstStyle>
          <a:p>
            <a:pPr/>
            <a:r>
              <a:t>Shawn Wallace</a:t>
            </a:r>
          </a:p>
        </p:txBody>
      </p:sp>
      <p:sp>
        <p:nvSpPr>
          <p:cNvPr id="453" name="shawn.wallace@centricconsulting.com…"/>
          <p:cNvSpPr txBox="1"/>
          <p:nvPr>
            <p:ph type="body" sz="quarter" idx="1"/>
          </p:nvPr>
        </p:nvSpPr>
        <p:spPr>
          <a:xfrm>
            <a:off x="1439961" y="6715055"/>
            <a:ext cx="10270531" cy="5768579"/>
          </a:xfrm>
          <a:prstGeom prst="rect">
            <a:avLst/>
          </a:prstGeom>
        </p:spPr>
        <p:txBody>
          <a:bodyPr/>
          <a:lstStyle/>
          <a:p>
            <a:pPr/>
            <a:r>
              <a:rPr u="sng">
                <a:hlinkClick r:id="rId3" invalidUrl="" action="" tgtFrame="" tooltip="" history="1" highlightClick="0" endSnd="0"/>
              </a:rPr>
              <a:t>shawn.wallace@centricconsulting.com</a:t>
            </a:r>
          </a:p>
          <a:p>
            <a:pPr/>
            <a:endParaRPr u="sng"/>
          </a:p>
          <a:p>
            <a:pPr/>
            <a:r>
              <a:rPr u="sng">
                <a:hlinkClick r:id="rId4" invalidUrl="" action="" tgtFrame="" tooltip="" history="1" highlightClick="0" endSnd="0"/>
              </a:rPr>
              <a:t>http://about.me/shawnwallace</a:t>
            </a:r>
          </a:p>
          <a:p>
            <a:pPr/>
          </a:p>
          <a:p>
            <a:pPr/>
            <a:r>
              <a:t>@ShawnWallace</a:t>
            </a:r>
          </a:p>
          <a:p>
            <a:pPr/>
          </a:p>
          <a:p>
            <a:pPr/>
            <a:r>
              <a:t>614-270-1600</a:t>
            </a:r>
          </a:p>
        </p:txBody>
      </p:sp>
      <p:pic>
        <p:nvPicPr>
          <p:cNvPr id="454" name="Image" descr="Image"/>
          <p:cNvPicPr>
            <a:picLocks noChangeAspect="1"/>
          </p:cNvPicPr>
          <p:nvPr/>
        </p:nvPicPr>
        <p:blipFill>
          <a:blip r:embed="rId5">
            <a:extLst/>
          </a:blip>
          <a:stretch>
            <a:fillRect/>
          </a:stretch>
        </p:blipFill>
        <p:spPr>
          <a:xfrm>
            <a:off x="5206928" y="4682672"/>
            <a:ext cx="2736597" cy="38312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42" name="Double-click to edit"/>
          <p:cNvSpPr txBox="1"/>
          <p:nvPr>
            <p:ph type="title"/>
          </p:nvPr>
        </p:nvSpPr>
        <p:spPr>
          <a:prstGeom prst="rect">
            <a:avLst/>
          </a:prstGeom>
        </p:spPr>
        <p:txBody>
          <a:bodyPr/>
          <a:lstStyle/>
          <a:p>
            <a:pPr/>
          </a:p>
        </p:txBody>
      </p:sp>
      <p:pic>
        <p:nvPicPr>
          <p:cNvPr id="143" name="i dont always test my code.png" descr="i dont always test my code.png"/>
          <p:cNvPicPr>
            <a:picLocks noChangeAspect="1"/>
          </p:cNvPicPr>
          <p:nvPr/>
        </p:nvPicPr>
        <p:blipFill>
          <a:blip r:embed="rId2">
            <a:extLst/>
          </a:blip>
          <a:stretch>
            <a:fillRect/>
          </a:stretch>
        </p:blipFill>
        <p:spPr>
          <a:xfrm>
            <a:off x="6985000" y="355599"/>
            <a:ext cx="10414001" cy="130048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What it is"/>
          <p:cNvSpPr txBox="1"/>
          <p:nvPr>
            <p:ph type="title"/>
          </p:nvPr>
        </p:nvSpPr>
        <p:spPr>
          <a:prstGeom prst="rect">
            <a:avLst/>
          </a:prstGeom>
        </p:spPr>
        <p:txBody>
          <a:bodyPr/>
          <a:lstStyle/>
          <a:p>
            <a:pPr/>
            <a:r>
              <a:t>What it is</a:t>
            </a:r>
          </a:p>
        </p:txBody>
      </p:sp>
      <p:sp>
        <p:nvSpPr>
          <p:cNvPr id="146" name="A Software Development Practice"/>
          <p:cNvSpPr txBox="1"/>
          <p:nvPr>
            <p:ph type="body" idx="1"/>
          </p:nvPr>
        </p:nvSpPr>
        <p:spPr>
          <a:xfrm>
            <a:off x="4387453" y="3643381"/>
            <a:ext cx="15609094" cy="8840392"/>
          </a:xfrm>
          <a:prstGeom prst="rect">
            <a:avLst/>
          </a:prstGeom>
        </p:spPr>
        <p:txBody>
          <a:bodyPr/>
          <a:lstStyle/>
          <a:p>
            <a:pPr marL="0" indent="0" algn="ctr" defTabSz="812800">
              <a:spcBef>
                <a:spcPts val="2200"/>
              </a:spcBef>
              <a:buSzTx/>
              <a:buNone/>
              <a:defRPr sz="7200"/>
            </a:pPr>
            <a:r>
              <a:t>A Software </a:t>
            </a:r>
            <a:r>
              <a:t>Development</a:t>
            </a:r>
            <a:r>
              <a:t> Practice</a:t>
            </a:r>
          </a:p>
        </p:txBody>
      </p:sp>
      <p:pic>
        <p:nvPicPr>
          <p:cNvPr id="147" name="Intro Icon.png" descr="Intro Icon.png"/>
          <p:cNvPicPr>
            <a:picLocks noChangeAspect="1"/>
          </p:cNvPicPr>
          <p:nvPr/>
        </p:nvPicPr>
        <p:blipFill>
          <a:blip r:embed="rId2">
            <a:extLst/>
          </a:blip>
          <a:stretch>
            <a:fillRect/>
          </a:stretch>
        </p:blipFill>
        <p:spPr>
          <a:xfrm>
            <a:off x="22471760" y="-43906"/>
            <a:ext cx="1930401" cy="1582929"/>
          </a:xfrm>
          <a:prstGeom prst="rect">
            <a:avLst/>
          </a:prstGeom>
          <a:ln w="12700">
            <a:miter lim="400000"/>
          </a:ln>
        </p:spPr>
      </p:pic>
      <p:pic>
        <p:nvPicPr>
          <p:cNvPr id="148" name="Image" descr="Image"/>
          <p:cNvPicPr>
            <a:picLocks noChangeAspect="1"/>
          </p:cNvPicPr>
          <p:nvPr/>
        </p:nvPicPr>
        <p:blipFill>
          <a:blip r:embed="rId3">
            <a:extLst/>
          </a:blip>
          <a:stretch>
            <a:fillRect/>
          </a:stretch>
        </p:blipFill>
        <p:spPr>
          <a:xfrm>
            <a:off x="121049" y="13263043"/>
            <a:ext cx="2060907" cy="2885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What it is"/>
          <p:cNvSpPr txBox="1"/>
          <p:nvPr>
            <p:ph type="title"/>
          </p:nvPr>
        </p:nvSpPr>
        <p:spPr>
          <a:prstGeom prst="rect">
            <a:avLst/>
          </a:prstGeom>
        </p:spPr>
        <p:txBody>
          <a:bodyPr/>
          <a:lstStyle/>
          <a:p>
            <a:pPr/>
            <a:r>
              <a:t>What it is</a:t>
            </a:r>
          </a:p>
        </p:txBody>
      </p:sp>
      <p:sp>
        <p:nvSpPr>
          <p:cNvPr id="151" name="Benefits…"/>
          <p:cNvSpPr txBox="1"/>
          <p:nvPr>
            <p:ph type="body" idx="1"/>
          </p:nvPr>
        </p:nvSpPr>
        <p:spPr>
          <a:prstGeom prst="rect">
            <a:avLst/>
          </a:prstGeom>
        </p:spPr>
        <p:txBody>
          <a:bodyPr/>
          <a:lstStyle/>
          <a:p>
            <a:pPr marL="0" indent="0" defTabSz="812800">
              <a:buSzTx/>
              <a:buNone/>
              <a:defRPr b="1">
                <a:latin typeface="Helvetica"/>
                <a:ea typeface="Helvetica"/>
                <a:cs typeface="Helvetica"/>
                <a:sym typeface="Helvetica"/>
              </a:defRPr>
            </a:pPr>
            <a:r>
              <a:t>Benefits</a:t>
            </a:r>
          </a:p>
          <a:p>
            <a:pPr lvl="1" marL="1214261" defTabSz="812800"/>
            <a:r>
              <a:t>Productivity</a:t>
            </a:r>
          </a:p>
          <a:p>
            <a:pPr lvl="1" marL="1214261" defTabSz="812800"/>
            <a:r>
              <a:t>Emergent Design</a:t>
            </a:r>
          </a:p>
          <a:p>
            <a:pPr lvl="1" marL="1214261" defTabSz="812800"/>
            <a:r>
              <a:t>Better Code</a:t>
            </a:r>
          </a:p>
          <a:p>
            <a:pPr lvl="1" marL="1214261" defTabSz="812800"/>
            <a:r>
              <a:t>Reduced Gold-Plating</a:t>
            </a:r>
          </a:p>
          <a:p>
            <a:pPr lvl="1" marL="1214261" defTabSz="812800"/>
            <a:r>
              <a:t>Regression Test Suite</a:t>
            </a:r>
          </a:p>
        </p:txBody>
      </p:sp>
      <p:pic>
        <p:nvPicPr>
          <p:cNvPr id="152" name="Image" descr="Image"/>
          <p:cNvPicPr>
            <a:picLocks noChangeAspect="1"/>
          </p:cNvPicPr>
          <p:nvPr/>
        </p:nvPicPr>
        <p:blipFill>
          <a:blip r:embed="rId2">
            <a:extLst/>
          </a:blip>
          <a:stretch>
            <a:fillRect/>
          </a:stretch>
        </p:blipFill>
        <p:spPr>
          <a:xfrm>
            <a:off x="121049" y="13263043"/>
            <a:ext cx="2060907" cy="288527"/>
          </a:xfrm>
          <a:prstGeom prst="rect">
            <a:avLst/>
          </a:prstGeom>
          <a:ln w="12700">
            <a:miter lim="400000"/>
          </a:ln>
        </p:spPr>
      </p:pic>
      <p:pic>
        <p:nvPicPr>
          <p:cNvPr id="153" name="Intro Icon.png" descr="Intro Icon.png"/>
          <p:cNvPicPr>
            <a:picLocks noChangeAspect="1"/>
          </p:cNvPicPr>
          <p:nvPr/>
        </p:nvPicPr>
        <p:blipFill>
          <a:blip r:embed="rId3">
            <a:extLst/>
          </a:blip>
          <a:stretch>
            <a:fillRect/>
          </a:stretch>
        </p:blipFill>
        <p:spPr>
          <a:xfrm>
            <a:off x="22471760" y="-43906"/>
            <a:ext cx="1930401" cy="158292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63500" dist="12700" dir="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63500" dist="12700" dir="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